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4" r:id="rId3"/>
    <p:sldId id="259" r:id="rId4"/>
    <p:sldId id="258" r:id="rId5"/>
    <p:sldId id="283" r:id="rId6"/>
    <p:sldId id="286" r:id="rId7"/>
    <p:sldId id="291" r:id="rId8"/>
    <p:sldId id="285" r:id="rId9"/>
    <p:sldId id="262" r:id="rId10"/>
    <p:sldId id="261" r:id="rId11"/>
    <p:sldId id="292" r:id="rId12"/>
    <p:sldId id="289" r:id="rId13"/>
    <p:sldId id="260" r:id="rId14"/>
    <p:sldId id="263" r:id="rId15"/>
    <p:sldId id="264" r:id="rId16"/>
    <p:sldId id="287" r:id="rId17"/>
    <p:sldId id="290" r:id="rId18"/>
    <p:sldId id="288" r:id="rId19"/>
    <p:sldId id="293" r:id="rId20"/>
    <p:sldId id="296" r:id="rId21"/>
    <p:sldId id="265" r:id="rId22"/>
    <p:sldId id="268" r:id="rId23"/>
    <p:sldId id="266" r:id="rId24"/>
    <p:sldId id="267" r:id="rId25"/>
    <p:sldId id="269" r:id="rId26"/>
    <p:sldId id="272" r:id="rId27"/>
    <p:sldId id="273" r:id="rId28"/>
    <p:sldId id="274" r:id="rId29"/>
    <p:sldId id="270" r:id="rId30"/>
    <p:sldId id="271" r:id="rId31"/>
    <p:sldId id="275" r:id="rId32"/>
    <p:sldId id="276" r:id="rId33"/>
    <p:sldId id="277" r:id="rId34"/>
    <p:sldId id="278" r:id="rId35"/>
    <p:sldId id="279" r:id="rId36"/>
    <p:sldId id="280" r:id="rId37"/>
    <p:sldId id="28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data1.xml><?xml version="1.0" encoding="utf-8"?>
<dgm:dataModel xmlns:dgm="http://schemas.openxmlformats.org/drawingml/2006/diagram" xmlns:a="http://schemas.openxmlformats.org/drawingml/2006/main">
  <dgm:ptLst>
    <dgm:pt modelId="{FFEBCCE0-999C-4FDF-B99F-11F836C871D4}" type="doc">
      <dgm:prSet loTypeId="urn:microsoft.com/office/officeart/2018/2/layout/IconCircle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FC4B9C69-AB7D-4991-AE4C-5F36787E2839}">
      <dgm:prSet/>
      <dgm:spPr/>
      <dgm:t>
        <a:bodyPr/>
        <a:lstStyle/>
        <a:p>
          <a:r>
            <a:rPr lang="en-US"/>
            <a:t>Problem Statement</a:t>
          </a:r>
        </a:p>
      </dgm:t>
    </dgm:pt>
    <dgm:pt modelId="{90EFDBF3-16CF-4B77-867C-10E3EDD1E43F}" type="parTrans" cxnId="{E093645C-DBE5-4845-80BC-08ADE76DB929}">
      <dgm:prSet/>
      <dgm:spPr/>
      <dgm:t>
        <a:bodyPr/>
        <a:lstStyle/>
        <a:p>
          <a:endParaRPr lang="en-US"/>
        </a:p>
      </dgm:t>
    </dgm:pt>
    <dgm:pt modelId="{0259F682-88DB-49C0-AA50-69B14CF71328}" type="sibTrans" cxnId="{E093645C-DBE5-4845-80BC-08ADE76DB929}">
      <dgm:prSet/>
      <dgm:spPr/>
      <dgm:t>
        <a:bodyPr/>
        <a:lstStyle/>
        <a:p>
          <a:endParaRPr lang="en-US"/>
        </a:p>
      </dgm:t>
    </dgm:pt>
    <dgm:pt modelId="{AD087931-7CF1-4FFF-BD7E-C9E6CDCF592D}">
      <dgm:prSet/>
      <dgm:spPr/>
      <dgm:t>
        <a:bodyPr/>
        <a:lstStyle/>
        <a:p>
          <a:r>
            <a:rPr lang="en-US"/>
            <a:t>Data Pre-processing</a:t>
          </a:r>
        </a:p>
      </dgm:t>
    </dgm:pt>
    <dgm:pt modelId="{983F5ABC-18A1-442E-9FA8-1B64B98C4368}" type="parTrans" cxnId="{46B88AD1-E2C3-425B-87A3-7A05D50C3DE8}">
      <dgm:prSet/>
      <dgm:spPr/>
      <dgm:t>
        <a:bodyPr/>
        <a:lstStyle/>
        <a:p>
          <a:endParaRPr lang="en-US"/>
        </a:p>
      </dgm:t>
    </dgm:pt>
    <dgm:pt modelId="{5837B4C8-D42F-4537-B1DB-32963741000D}" type="sibTrans" cxnId="{46B88AD1-E2C3-425B-87A3-7A05D50C3DE8}">
      <dgm:prSet/>
      <dgm:spPr/>
      <dgm:t>
        <a:bodyPr/>
        <a:lstStyle/>
        <a:p>
          <a:endParaRPr lang="en-US"/>
        </a:p>
      </dgm:t>
    </dgm:pt>
    <dgm:pt modelId="{5B3F7999-85D3-4504-9A24-9FAE1A0518BA}">
      <dgm:prSet/>
      <dgm:spPr/>
      <dgm:t>
        <a:bodyPr/>
        <a:lstStyle/>
        <a:p>
          <a:r>
            <a:rPr lang="en-US"/>
            <a:t>Model Building</a:t>
          </a:r>
        </a:p>
      </dgm:t>
    </dgm:pt>
    <dgm:pt modelId="{2B61A1EB-8C80-4B34-86D8-EE96A091207E}" type="parTrans" cxnId="{2A4BC4E5-6259-4E80-839E-916788BCF668}">
      <dgm:prSet/>
      <dgm:spPr/>
      <dgm:t>
        <a:bodyPr/>
        <a:lstStyle/>
        <a:p>
          <a:endParaRPr lang="en-US"/>
        </a:p>
      </dgm:t>
    </dgm:pt>
    <dgm:pt modelId="{4427B276-8C30-4B21-91CC-38029204A420}" type="sibTrans" cxnId="{2A4BC4E5-6259-4E80-839E-916788BCF668}">
      <dgm:prSet/>
      <dgm:spPr/>
      <dgm:t>
        <a:bodyPr/>
        <a:lstStyle/>
        <a:p>
          <a:endParaRPr lang="en-US"/>
        </a:p>
      </dgm:t>
    </dgm:pt>
    <dgm:pt modelId="{E563C0AF-1945-4F49-A7FD-91493AA48B50}">
      <dgm:prSet/>
      <dgm:spPr/>
      <dgm:t>
        <a:bodyPr/>
        <a:lstStyle/>
        <a:p>
          <a:r>
            <a:rPr lang="en-US"/>
            <a:t>Analysis </a:t>
          </a:r>
        </a:p>
      </dgm:t>
    </dgm:pt>
    <dgm:pt modelId="{DAABEC8A-174D-4EE4-A7CA-0A4283CDC128}" type="parTrans" cxnId="{F88C926E-1006-4A72-B381-CC3D502DE577}">
      <dgm:prSet/>
      <dgm:spPr/>
      <dgm:t>
        <a:bodyPr/>
        <a:lstStyle/>
        <a:p>
          <a:endParaRPr lang="en-US"/>
        </a:p>
      </dgm:t>
    </dgm:pt>
    <dgm:pt modelId="{D9E70109-6C64-437E-A236-A2EFCEFAD4B3}" type="sibTrans" cxnId="{F88C926E-1006-4A72-B381-CC3D502DE577}">
      <dgm:prSet/>
      <dgm:spPr/>
      <dgm:t>
        <a:bodyPr/>
        <a:lstStyle/>
        <a:p>
          <a:endParaRPr lang="en-US"/>
        </a:p>
      </dgm:t>
    </dgm:pt>
    <dgm:pt modelId="{6D86077A-AF5E-41ED-A1F6-9B5544D2375A}">
      <dgm:prSet/>
      <dgm:spPr/>
      <dgm:t>
        <a:bodyPr/>
        <a:lstStyle/>
        <a:p>
          <a:r>
            <a:rPr lang="en-US"/>
            <a:t>Summary</a:t>
          </a:r>
        </a:p>
      </dgm:t>
    </dgm:pt>
    <dgm:pt modelId="{A7E904F1-770E-46A3-BCED-6CF0FEE17C68}" type="parTrans" cxnId="{25A8208C-7725-474E-8D63-A4A45C933153}">
      <dgm:prSet/>
      <dgm:spPr/>
      <dgm:t>
        <a:bodyPr/>
        <a:lstStyle/>
        <a:p>
          <a:endParaRPr lang="en-US"/>
        </a:p>
      </dgm:t>
    </dgm:pt>
    <dgm:pt modelId="{79F1D597-0432-44A8-B4D8-A9FA353DE59F}" type="sibTrans" cxnId="{25A8208C-7725-474E-8D63-A4A45C933153}">
      <dgm:prSet/>
      <dgm:spPr/>
      <dgm:t>
        <a:bodyPr/>
        <a:lstStyle/>
        <a:p>
          <a:endParaRPr lang="en-US"/>
        </a:p>
      </dgm:t>
    </dgm:pt>
    <dgm:pt modelId="{F25FBCDC-13A6-4A32-9626-08E451B9606F}">
      <dgm:prSet/>
      <dgm:spPr/>
      <dgm:t>
        <a:bodyPr/>
        <a:lstStyle/>
        <a:p>
          <a:r>
            <a:rPr lang="en-US"/>
            <a:t>User Interface</a:t>
          </a:r>
        </a:p>
      </dgm:t>
    </dgm:pt>
    <dgm:pt modelId="{F24B9420-D0DB-4FA3-AFF3-55E0DC5D5BE6}" type="parTrans" cxnId="{3EFCCB6C-0C81-4AFA-B44F-B60E8BE78017}">
      <dgm:prSet/>
      <dgm:spPr/>
      <dgm:t>
        <a:bodyPr/>
        <a:lstStyle/>
        <a:p>
          <a:endParaRPr lang="en-US"/>
        </a:p>
      </dgm:t>
    </dgm:pt>
    <dgm:pt modelId="{952920CD-AC6A-4EE1-B267-3986528F1D17}" type="sibTrans" cxnId="{3EFCCB6C-0C81-4AFA-B44F-B60E8BE78017}">
      <dgm:prSet/>
      <dgm:spPr/>
      <dgm:t>
        <a:bodyPr/>
        <a:lstStyle/>
        <a:p>
          <a:endParaRPr lang="en-US"/>
        </a:p>
      </dgm:t>
    </dgm:pt>
    <dgm:pt modelId="{CC1578C3-9D80-48BB-B025-BA0A95FFBAA5}" type="pres">
      <dgm:prSet presAssocID="{FFEBCCE0-999C-4FDF-B99F-11F836C871D4}" presName="root" presStyleCnt="0">
        <dgm:presLayoutVars>
          <dgm:dir/>
          <dgm:resizeHandles val="exact"/>
        </dgm:presLayoutVars>
      </dgm:prSet>
      <dgm:spPr/>
    </dgm:pt>
    <dgm:pt modelId="{05283858-614E-47FC-844D-350142269626}" type="pres">
      <dgm:prSet presAssocID="{FFEBCCE0-999C-4FDF-B99F-11F836C871D4}" presName="container" presStyleCnt="0">
        <dgm:presLayoutVars>
          <dgm:dir/>
          <dgm:resizeHandles val="exact"/>
        </dgm:presLayoutVars>
      </dgm:prSet>
      <dgm:spPr/>
    </dgm:pt>
    <dgm:pt modelId="{4E92D027-7799-421E-8C31-3BAB536C3661}" type="pres">
      <dgm:prSet presAssocID="{FC4B9C69-AB7D-4991-AE4C-5F36787E2839}" presName="compNode" presStyleCnt="0"/>
      <dgm:spPr/>
    </dgm:pt>
    <dgm:pt modelId="{0477B470-3986-4B05-A1D2-540F53A5564F}" type="pres">
      <dgm:prSet presAssocID="{FC4B9C69-AB7D-4991-AE4C-5F36787E2839}" presName="iconBgRect" presStyleLbl="bgShp" presStyleIdx="0" presStyleCnt="6"/>
      <dgm:spPr/>
    </dgm:pt>
    <dgm:pt modelId="{6A51DFBA-0D5A-4DCC-B2D4-4A48903A8D24}" type="pres">
      <dgm:prSet presAssocID="{FC4B9C69-AB7D-4991-AE4C-5F36787E2839}"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EAAEFB66-5BFA-477C-829E-33AC26A0D6D2}" type="pres">
      <dgm:prSet presAssocID="{FC4B9C69-AB7D-4991-AE4C-5F36787E2839}" presName="spaceRect" presStyleCnt="0"/>
      <dgm:spPr/>
    </dgm:pt>
    <dgm:pt modelId="{56967B87-8C3C-45A8-97C6-9CB443040500}" type="pres">
      <dgm:prSet presAssocID="{FC4B9C69-AB7D-4991-AE4C-5F36787E2839}" presName="textRect" presStyleLbl="revTx" presStyleIdx="0" presStyleCnt="6">
        <dgm:presLayoutVars>
          <dgm:chMax val="1"/>
          <dgm:chPref val="1"/>
        </dgm:presLayoutVars>
      </dgm:prSet>
      <dgm:spPr/>
    </dgm:pt>
    <dgm:pt modelId="{05FDACAC-A759-4D27-8178-7307939E6EB6}" type="pres">
      <dgm:prSet presAssocID="{0259F682-88DB-49C0-AA50-69B14CF71328}" presName="sibTrans" presStyleLbl="sibTrans2D1" presStyleIdx="0" presStyleCnt="0"/>
      <dgm:spPr/>
    </dgm:pt>
    <dgm:pt modelId="{45B51993-2E7B-40DC-ABBC-E11E936C77D8}" type="pres">
      <dgm:prSet presAssocID="{AD087931-7CF1-4FFF-BD7E-C9E6CDCF592D}" presName="compNode" presStyleCnt="0"/>
      <dgm:spPr/>
    </dgm:pt>
    <dgm:pt modelId="{CE0E4D1A-6F22-495D-BDEB-73429A61DAD4}" type="pres">
      <dgm:prSet presAssocID="{AD087931-7CF1-4FFF-BD7E-C9E6CDCF592D}" presName="iconBgRect" presStyleLbl="bgShp" presStyleIdx="1" presStyleCnt="6"/>
      <dgm:spPr/>
    </dgm:pt>
    <dgm:pt modelId="{D93A99CB-1867-4DDB-830F-6A166FCCECCE}" type="pres">
      <dgm:prSet presAssocID="{AD087931-7CF1-4FFF-BD7E-C9E6CDCF592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AB766A8C-F3E4-4436-91E5-DCF362A03CCC}" type="pres">
      <dgm:prSet presAssocID="{AD087931-7CF1-4FFF-BD7E-C9E6CDCF592D}" presName="spaceRect" presStyleCnt="0"/>
      <dgm:spPr/>
    </dgm:pt>
    <dgm:pt modelId="{5DD57BB7-13FF-4A09-B60C-175DE50C5797}" type="pres">
      <dgm:prSet presAssocID="{AD087931-7CF1-4FFF-BD7E-C9E6CDCF592D}" presName="textRect" presStyleLbl="revTx" presStyleIdx="1" presStyleCnt="6">
        <dgm:presLayoutVars>
          <dgm:chMax val="1"/>
          <dgm:chPref val="1"/>
        </dgm:presLayoutVars>
      </dgm:prSet>
      <dgm:spPr/>
    </dgm:pt>
    <dgm:pt modelId="{4824D7AA-DB4E-4E45-82EA-064CEC678AE1}" type="pres">
      <dgm:prSet presAssocID="{5837B4C8-D42F-4537-B1DB-32963741000D}" presName="sibTrans" presStyleLbl="sibTrans2D1" presStyleIdx="0" presStyleCnt="0"/>
      <dgm:spPr/>
    </dgm:pt>
    <dgm:pt modelId="{54CC01A6-555E-4D64-B862-5C1F4654CABD}" type="pres">
      <dgm:prSet presAssocID="{5B3F7999-85D3-4504-9A24-9FAE1A0518BA}" presName="compNode" presStyleCnt="0"/>
      <dgm:spPr/>
    </dgm:pt>
    <dgm:pt modelId="{554A77C2-4347-4412-B12D-E46E03F99509}" type="pres">
      <dgm:prSet presAssocID="{5B3F7999-85D3-4504-9A24-9FAE1A0518BA}" presName="iconBgRect" presStyleLbl="bgShp" presStyleIdx="2" presStyleCnt="6"/>
      <dgm:spPr/>
    </dgm:pt>
    <dgm:pt modelId="{38BA8EE0-5C6B-40B3-BC18-15708BED2FC1}" type="pres">
      <dgm:prSet presAssocID="{5B3F7999-85D3-4504-9A24-9FAE1A0518B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BD83D9E7-F2EE-4AEF-B9C5-4857180E8937}" type="pres">
      <dgm:prSet presAssocID="{5B3F7999-85D3-4504-9A24-9FAE1A0518BA}" presName="spaceRect" presStyleCnt="0"/>
      <dgm:spPr/>
    </dgm:pt>
    <dgm:pt modelId="{36A600D4-D497-455A-8FE4-115368B6B62A}" type="pres">
      <dgm:prSet presAssocID="{5B3F7999-85D3-4504-9A24-9FAE1A0518BA}" presName="textRect" presStyleLbl="revTx" presStyleIdx="2" presStyleCnt="6">
        <dgm:presLayoutVars>
          <dgm:chMax val="1"/>
          <dgm:chPref val="1"/>
        </dgm:presLayoutVars>
      </dgm:prSet>
      <dgm:spPr/>
    </dgm:pt>
    <dgm:pt modelId="{009D6C1C-E143-4558-94A6-2ABB1924DB41}" type="pres">
      <dgm:prSet presAssocID="{4427B276-8C30-4B21-91CC-38029204A420}" presName="sibTrans" presStyleLbl="sibTrans2D1" presStyleIdx="0" presStyleCnt="0"/>
      <dgm:spPr/>
    </dgm:pt>
    <dgm:pt modelId="{62588436-1909-4485-8398-819C463A33D4}" type="pres">
      <dgm:prSet presAssocID="{E563C0AF-1945-4F49-A7FD-91493AA48B50}" presName="compNode" presStyleCnt="0"/>
      <dgm:spPr/>
    </dgm:pt>
    <dgm:pt modelId="{9EDA31FA-F476-4642-B310-B64FA067CCC4}" type="pres">
      <dgm:prSet presAssocID="{E563C0AF-1945-4F49-A7FD-91493AA48B50}" presName="iconBgRect" presStyleLbl="bgShp" presStyleIdx="3" presStyleCnt="6"/>
      <dgm:spPr/>
    </dgm:pt>
    <dgm:pt modelId="{70099C1A-EE90-42C7-843C-A5BEF3A54664}" type="pres">
      <dgm:prSet presAssocID="{E563C0AF-1945-4F49-A7FD-91493AA48B50}"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18574AA5-356A-4F3C-BEEC-2D0F2D357B69}" type="pres">
      <dgm:prSet presAssocID="{E563C0AF-1945-4F49-A7FD-91493AA48B50}" presName="spaceRect" presStyleCnt="0"/>
      <dgm:spPr/>
    </dgm:pt>
    <dgm:pt modelId="{0D804642-6BED-4F1B-BB99-5DED040A1F7C}" type="pres">
      <dgm:prSet presAssocID="{E563C0AF-1945-4F49-A7FD-91493AA48B50}" presName="textRect" presStyleLbl="revTx" presStyleIdx="3" presStyleCnt="6">
        <dgm:presLayoutVars>
          <dgm:chMax val="1"/>
          <dgm:chPref val="1"/>
        </dgm:presLayoutVars>
      </dgm:prSet>
      <dgm:spPr/>
    </dgm:pt>
    <dgm:pt modelId="{2DB9378F-968D-4358-BE02-5964D99E3543}" type="pres">
      <dgm:prSet presAssocID="{D9E70109-6C64-437E-A236-A2EFCEFAD4B3}" presName="sibTrans" presStyleLbl="sibTrans2D1" presStyleIdx="0" presStyleCnt="0"/>
      <dgm:spPr/>
    </dgm:pt>
    <dgm:pt modelId="{7E88DE5F-4025-4696-9042-E4E6F56A81C6}" type="pres">
      <dgm:prSet presAssocID="{6D86077A-AF5E-41ED-A1F6-9B5544D2375A}" presName="compNode" presStyleCnt="0"/>
      <dgm:spPr/>
    </dgm:pt>
    <dgm:pt modelId="{941C41BC-D822-421B-9910-C2CC48B1E969}" type="pres">
      <dgm:prSet presAssocID="{6D86077A-AF5E-41ED-A1F6-9B5544D2375A}" presName="iconBgRect" presStyleLbl="bgShp" presStyleIdx="4" presStyleCnt="6"/>
      <dgm:spPr/>
    </dgm:pt>
    <dgm:pt modelId="{E221000D-6B8E-472D-A6A0-CFFBF974C885}" type="pres">
      <dgm:prSet presAssocID="{6D86077A-AF5E-41ED-A1F6-9B5544D2375A}"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EC667392-63D7-4F93-AE0C-77CCF96F9925}" type="pres">
      <dgm:prSet presAssocID="{6D86077A-AF5E-41ED-A1F6-9B5544D2375A}" presName="spaceRect" presStyleCnt="0"/>
      <dgm:spPr/>
    </dgm:pt>
    <dgm:pt modelId="{4EE8DAE7-F7B6-41CE-8E6D-8173F763DD3D}" type="pres">
      <dgm:prSet presAssocID="{6D86077A-AF5E-41ED-A1F6-9B5544D2375A}" presName="textRect" presStyleLbl="revTx" presStyleIdx="4" presStyleCnt="6">
        <dgm:presLayoutVars>
          <dgm:chMax val="1"/>
          <dgm:chPref val="1"/>
        </dgm:presLayoutVars>
      </dgm:prSet>
      <dgm:spPr/>
    </dgm:pt>
    <dgm:pt modelId="{4D781278-8CBA-4498-8223-26AB79D833B6}" type="pres">
      <dgm:prSet presAssocID="{79F1D597-0432-44A8-B4D8-A9FA353DE59F}" presName="sibTrans" presStyleLbl="sibTrans2D1" presStyleIdx="0" presStyleCnt="0"/>
      <dgm:spPr/>
    </dgm:pt>
    <dgm:pt modelId="{5E122FCA-1D9C-4DAB-B5FC-D3D424EAE060}" type="pres">
      <dgm:prSet presAssocID="{F25FBCDC-13A6-4A32-9626-08E451B9606F}" presName="compNode" presStyleCnt="0"/>
      <dgm:spPr/>
    </dgm:pt>
    <dgm:pt modelId="{0AE4F711-91AE-4242-8FBE-A12DBFAB1C49}" type="pres">
      <dgm:prSet presAssocID="{F25FBCDC-13A6-4A32-9626-08E451B9606F}" presName="iconBgRect" presStyleLbl="bgShp" presStyleIdx="5" presStyleCnt="6"/>
      <dgm:spPr/>
    </dgm:pt>
    <dgm:pt modelId="{8D020E4F-66F4-4C52-BE8F-59918EF0D1D2}" type="pres">
      <dgm:prSet presAssocID="{F25FBCDC-13A6-4A32-9626-08E451B9606F}"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User"/>
        </a:ext>
      </dgm:extLst>
    </dgm:pt>
    <dgm:pt modelId="{7373378F-831F-45DA-A105-58F9BF17B66E}" type="pres">
      <dgm:prSet presAssocID="{F25FBCDC-13A6-4A32-9626-08E451B9606F}" presName="spaceRect" presStyleCnt="0"/>
      <dgm:spPr/>
    </dgm:pt>
    <dgm:pt modelId="{8F302245-3EB4-4278-B000-9D4CC08FAE16}" type="pres">
      <dgm:prSet presAssocID="{F25FBCDC-13A6-4A32-9626-08E451B9606F}" presName="textRect" presStyleLbl="revTx" presStyleIdx="5" presStyleCnt="6">
        <dgm:presLayoutVars>
          <dgm:chMax val="1"/>
          <dgm:chPref val="1"/>
        </dgm:presLayoutVars>
      </dgm:prSet>
      <dgm:spPr/>
    </dgm:pt>
  </dgm:ptLst>
  <dgm:cxnLst>
    <dgm:cxn modelId="{C5176511-C1B8-4EC2-8336-80AF23983F56}" type="presOf" srcId="{5837B4C8-D42F-4537-B1DB-32963741000D}" destId="{4824D7AA-DB4E-4E45-82EA-064CEC678AE1}" srcOrd="0" destOrd="0" presId="urn:microsoft.com/office/officeart/2018/2/layout/IconCircleList"/>
    <dgm:cxn modelId="{51659414-D356-4694-834C-B4D1FB862AB1}" type="presOf" srcId="{4427B276-8C30-4B21-91CC-38029204A420}" destId="{009D6C1C-E143-4558-94A6-2ABB1924DB41}" srcOrd="0" destOrd="0" presId="urn:microsoft.com/office/officeart/2018/2/layout/IconCircleList"/>
    <dgm:cxn modelId="{1F14A619-ED19-4AD1-A0F5-FDD62640ECCA}" type="presOf" srcId="{D9E70109-6C64-437E-A236-A2EFCEFAD4B3}" destId="{2DB9378F-968D-4358-BE02-5964D99E3543}" srcOrd="0" destOrd="0" presId="urn:microsoft.com/office/officeart/2018/2/layout/IconCircleList"/>
    <dgm:cxn modelId="{462D943C-C9E2-4974-AA44-7E21862C2342}" type="presOf" srcId="{FFEBCCE0-999C-4FDF-B99F-11F836C871D4}" destId="{CC1578C3-9D80-48BB-B025-BA0A95FFBAA5}" srcOrd="0" destOrd="0" presId="urn:microsoft.com/office/officeart/2018/2/layout/IconCircleList"/>
    <dgm:cxn modelId="{E093645C-DBE5-4845-80BC-08ADE76DB929}" srcId="{FFEBCCE0-999C-4FDF-B99F-11F836C871D4}" destId="{FC4B9C69-AB7D-4991-AE4C-5F36787E2839}" srcOrd="0" destOrd="0" parTransId="{90EFDBF3-16CF-4B77-867C-10E3EDD1E43F}" sibTransId="{0259F682-88DB-49C0-AA50-69B14CF71328}"/>
    <dgm:cxn modelId="{3EFCCB6C-0C81-4AFA-B44F-B60E8BE78017}" srcId="{FFEBCCE0-999C-4FDF-B99F-11F836C871D4}" destId="{F25FBCDC-13A6-4A32-9626-08E451B9606F}" srcOrd="5" destOrd="0" parTransId="{F24B9420-D0DB-4FA3-AFF3-55E0DC5D5BE6}" sibTransId="{952920CD-AC6A-4EE1-B267-3986528F1D17}"/>
    <dgm:cxn modelId="{F88C926E-1006-4A72-B381-CC3D502DE577}" srcId="{FFEBCCE0-999C-4FDF-B99F-11F836C871D4}" destId="{E563C0AF-1945-4F49-A7FD-91493AA48B50}" srcOrd="3" destOrd="0" parTransId="{DAABEC8A-174D-4EE4-A7CA-0A4283CDC128}" sibTransId="{D9E70109-6C64-437E-A236-A2EFCEFAD4B3}"/>
    <dgm:cxn modelId="{C02F2588-DDE2-4319-BD44-F1D73B21DB7B}" type="presOf" srcId="{79F1D597-0432-44A8-B4D8-A9FA353DE59F}" destId="{4D781278-8CBA-4498-8223-26AB79D833B6}" srcOrd="0" destOrd="0" presId="urn:microsoft.com/office/officeart/2018/2/layout/IconCircleList"/>
    <dgm:cxn modelId="{25A8208C-7725-474E-8D63-A4A45C933153}" srcId="{FFEBCCE0-999C-4FDF-B99F-11F836C871D4}" destId="{6D86077A-AF5E-41ED-A1F6-9B5544D2375A}" srcOrd="4" destOrd="0" parTransId="{A7E904F1-770E-46A3-BCED-6CF0FEE17C68}" sibTransId="{79F1D597-0432-44A8-B4D8-A9FA353DE59F}"/>
    <dgm:cxn modelId="{39DD8B9C-73B2-4243-A168-4FBB02EB8B72}" type="presOf" srcId="{E563C0AF-1945-4F49-A7FD-91493AA48B50}" destId="{0D804642-6BED-4F1B-BB99-5DED040A1F7C}" srcOrd="0" destOrd="0" presId="urn:microsoft.com/office/officeart/2018/2/layout/IconCircleList"/>
    <dgm:cxn modelId="{F541C0AA-3538-475D-9981-C5BA2DF6DF15}" type="presOf" srcId="{6D86077A-AF5E-41ED-A1F6-9B5544D2375A}" destId="{4EE8DAE7-F7B6-41CE-8E6D-8173F763DD3D}" srcOrd="0" destOrd="0" presId="urn:microsoft.com/office/officeart/2018/2/layout/IconCircleList"/>
    <dgm:cxn modelId="{46B88AD1-E2C3-425B-87A3-7A05D50C3DE8}" srcId="{FFEBCCE0-999C-4FDF-B99F-11F836C871D4}" destId="{AD087931-7CF1-4FFF-BD7E-C9E6CDCF592D}" srcOrd="1" destOrd="0" parTransId="{983F5ABC-18A1-442E-9FA8-1B64B98C4368}" sibTransId="{5837B4C8-D42F-4537-B1DB-32963741000D}"/>
    <dgm:cxn modelId="{2A4BC4E5-6259-4E80-839E-916788BCF668}" srcId="{FFEBCCE0-999C-4FDF-B99F-11F836C871D4}" destId="{5B3F7999-85D3-4504-9A24-9FAE1A0518BA}" srcOrd="2" destOrd="0" parTransId="{2B61A1EB-8C80-4B34-86D8-EE96A091207E}" sibTransId="{4427B276-8C30-4B21-91CC-38029204A420}"/>
    <dgm:cxn modelId="{D9E801E6-3C86-42E0-8FC9-D257AD63A8B2}" type="presOf" srcId="{0259F682-88DB-49C0-AA50-69B14CF71328}" destId="{05FDACAC-A759-4D27-8178-7307939E6EB6}" srcOrd="0" destOrd="0" presId="urn:microsoft.com/office/officeart/2018/2/layout/IconCircleList"/>
    <dgm:cxn modelId="{33DB5EF2-5B6C-4AF2-91F5-BE83C4644B81}" type="presOf" srcId="{5B3F7999-85D3-4504-9A24-9FAE1A0518BA}" destId="{36A600D4-D497-455A-8FE4-115368B6B62A}" srcOrd="0" destOrd="0" presId="urn:microsoft.com/office/officeart/2018/2/layout/IconCircleList"/>
    <dgm:cxn modelId="{F53587F3-F39C-40B4-8AD0-FEC9AA840EDD}" type="presOf" srcId="{AD087931-7CF1-4FFF-BD7E-C9E6CDCF592D}" destId="{5DD57BB7-13FF-4A09-B60C-175DE50C5797}" srcOrd="0" destOrd="0" presId="urn:microsoft.com/office/officeart/2018/2/layout/IconCircleList"/>
    <dgm:cxn modelId="{EBF8F2F7-D3A5-4DC7-88E7-B5FA3B753061}" type="presOf" srcId="{F25FBCDC-13A6-4A32-9626-08E451B9606F}" destId="{8F302245-3EB4-4278-B000-9D4CC08FAE16}" srcOrd="0" destOrd="0" presId="urn:microsoft.com/office/officeart/2018/2/layout/IconCircleList"/>
    <dgm:cxn modelId="{770B6CF8-58FD-4635-B6AF-A533F6855B70}" type="presOf" srcId="{FC4B9C69-AB7D-4991-AE4C-5F36787E2839}" destId="{56967B87-8C3C-45A8-97C6-9CB443040500}" srcOrd="0" destOrd="0" presId="urn:microsoft.com/office/officeart/2018/2/layout/IconCircleList"/>
    <dgm:cxn modelId="{BA81032F-826C-4F68-B65D-0615E41DF5D7}" type="presParOf" srcId="{CC1578C3-9D80-48BB-B025-BA0A95FFBAA5}" destId="{05283858-614E-47FC-844D-350142269626}" srcOrd="0" destOrd="0" presId="urn:microsoft.com/office/officeart/2018/2/layout/IconCircleList"/>
    <dgm:cxn modelId="{B54B48A7-0224-4E24-A494-6E9AF1B2FCE2}" type="presParOf" srcId="{05283858-614E-47FC-844D-350142269626}" destId="{4E92D027-7799-421E-8C31-3BAB536C3661}" srcOrd="0" destOrd="0" presId="urn:microsoft.com/office/officeart/2018/2/layout/IconCircleList"/>
    <dgm:cxn modelId="{DB4BA826-CDE0-4BE4-A7B1-23C62624C454}" type="presParOf" srcId="{4E92D027-7799-421E-8C31-3BAB536C3661}" destId="{0477B470-3986-4B05-A1D2-540F53A5564F}" srcOrd="0" destOrd="0" presId="urn:microsoft.com/office/officeart/2018/2/layout/IconCircleList"/>
    <dgm:cxn modelId="{50CDF800-F63F-4653-9DF2-5C7702F14ED0}" type="presParOf" srcId="{4E92D027-7799-421E-8C31-3BAB536C3661}" destId="{6A51DFBA-0D5A-4DCC-B2D4-4A48903A8D24}" srcOrd="1" destOrd="0" presId="urn:microsoft.com/office/officeart/2018/2/layout/IconCircleList"/>
    <dgm:cxn modelId="{75A10402-139C-4C13-A007-DAC2B0EA02F7}" type="presParOf" srcId="{4E92D027-7799-421E-8C31-3BAB536C3661}" destId="{EAAEFB66-5BFA-477C-829E-33AC26A0D6D2}" srcOrd="2" destOrd="0" presId="urn:microsoft.com/office/officeart/2018/2/layout/IconCircleList"/>
    <dgm:cxn modelId="{2DCCBCD3-B07E-424F-A8E5-5EB79DBF5B7F}" type="presParOf" srcId="{4E92D027-7799-421E-8C31-3BAB536C3661}" destId="{56967B87-8C3C-45A8-97C6-9CB443040500}" srcOrd="3" destOrd="0" presId="urn:microsoft.com/office/officeart/2018/2/layout/IconCircleList"/>
    <dgm:cxn modelId="{49C50564-5453-473E-8488-70F773B5F69E}" type="presParOf" srcId="{05283858-614E-47FC-844D-350142269626}" destId="{05FDACAC-A759-4D27-8178-7307939E6EB6}" srcOrd="1" destOrd="0" presId="urn:microsoft.com/office/officeart/2018/2/layout/IconCircleList"/>
    <dgm:cxn modelId="{CB7505DC-C18E-4F93-93F4-EA6CA21F2877}" type="presParOf" srcId="{05283858-614E-47FC-844D-350142269626}" destId="{45B51993-2E7B-40DC-ABBC-E11E936C77D8}" srcOrd="2" destOrd="0" presId="urn:microsoft.com/office/officeart/2018/2/layout/IconCircleList"/>
    <dgm:cxn modelId="{AF6F36DC-4086-4144-91E1-FB16BE2E6778}" type="presParOf" srcId="{45B51993-2E7B-40DC-ABBC-E11E936C77D8}" destId="{CE0E4D1A-6F22-495D-BDEB-73429A61DAD4}" srcOrd="0" destOrd="0" presId="urn:microsoft.com/office/officeart/2018/2/layout/IconCircleList"/>
    <dgm:cxn modelId="{384FCD2D-8D86-47A7-B68C-8A76217B3CC8}" type="presParOf" srcId="{45B51993-2E7B-40DC-ABBC-E11E936C77D8}" destId="{D93A99CB-1867-4DDB-830F-6A166FCCECCE}" srcOrd="1" destOrd="0" presId="urn:microsoft.com/office/officeart/2018/2/layout/IconCircleList"/>
    <dgm:cxn modelId="{9516D5D1-6360-4C8B-ADB9-1C977C68BCC4}" type="presParOf" srcId="{45B51993-2E7B-40DC-ABBC-E11E936C77D8}" destId="{AB766A8C-F3E4-4436-91E5-DCF362A03CCC}" srcOrd="2" destOrd="0" presId="urn:microsoft.com/office/officeart/2018/2/layout/IconCircleList"/>
    <dgm:cxn modelId="{1AC088DF-B348-4539-86C7-D569A7D8F28F}" type="presParOf" srcId="{45B51993-2E7B-40DC-ABBC-E11E936C77D8}" destId="{5DD57BB7-13FF-4A09-B60C-175DE50C5797}" srcOrd="3" destOrd="0" presId="urn:microsoft.com/office/officeart/2018/2/layout/IconCircleList"/>
    <dgm:cxn modelId="{F50287BC-9646-455A-B364-C61A15A98C49}" type="presParOf" srcId="{05283858-614E-47FC-844D-350142269626}" destId="{4824D7AA-DB4E-4E45-82EA-064CEC678AE1}" srcOrd="3" destOrd="0" presId="urn:microsoft.com/office/officeart/2018/2/layout/IconCircleList"/>
    <dgm:cxn modelId="{93D492B1-0382-40FB-B1BA-9B1A8FE7AA3C}" type="presParOf" srcId="{05283858-614E-47FC-844D-350142269626}" destId="{54CC01A6-555E-4D64-B862-5C1F4654CABD}" srcOrd="4" destOrd="0" presId="urn:microsoft.com/office/officeart/2018/2/layout/IconCircleList"/>
    <dgm:cxn modelId="{11FFE9F9-55B2-4432-ABD3-5098D71A5D6C}" type="presParOf" srcId="{54CC01A6-555E-4D64-B862-5C1F4654CABD}" destId="{554A77C2-4347-4412-B12D-E46E03F99509}" srcOrd="0" destOrd="0" presId="urn:microsoft.com/office/officeart/2018/2/layout/IconCircleList"/>
    <dgm:cxn modelId="{B4F060AA-01F9-4578-83C5-F07B00991B58}" type="presParOf" srcId="{54CC01A6-555E-4D64-B862-5C1F4654CABD}" destId="{38BA8EE0-5C6B-40B3-BC18-15708BED2FC1}" srcOrd="1" destOrd="0" presId="urn:microsoft.com/office/officeart/2018/2/layout/IconCircleList"/>
    <dgm:cxn modelId="{5CEA69CF-9233-4B4D-B3DC-AFEB7F87746B}" type="presParOf" srcId="{54CC01A6-555E-4D64-B862-5C1F4654CABD}" destId="{BD83D9E7-F2EE-4AEF-B9C5-4857180E8937}" srcOrd="2" destOrd="0" presId="urn:microsoft.com/office/officeart/2018/2/layout/IconCircleList"/>
    <dgm:cxn modelId="{A135FC88-2E40-4A2B-8DAD-1916849F3161}" type="presParOf" srcId="{54CC01A6-555E-4D64-B862-5C1F4654CABD}" destId="{36A600D4-D497-455A-8FE4-115368B6B62A}" srcOrd="3" destOrd="0" presId="urn:microsoft.com/office/officeart/2018/2/layout/IconCircleList"/>
    <dgm:cxn modelId="{DACD86D1-C694-4A6C-9EA9-500E463927B6}" type="presParOf" srcId="{05283858-614E-47FC-844D-350142269626}" destId="{009D6C1C-E143-4558-94A6-2ABB1924DB41}" srcOrd="5" destOrd="0" presId="urn:microsoft.com/office/officeart/2018/2/layout/IconCircleList"/>
    <dgm:cxn modelId="{D8138C64-4E56-412D-8CC9-40DDB01A70B6}" type="presParOf" srcId="{05283858-614E-47FC-844D-350142269626}" destId="{62588436-1909-4485-8398-819C463A33D4}" srcOrd="6" destOrd="0" presId="urn:microsoft.com/office/officeart/2018/2/layout/IconCircleList"/>
    <dgm:cxn modelId="{BCF5C25F-D42B-415E-9E24-8AAF165FBDA6}" type="presParOf" srcId="{62588436-1909-4485-8398-819C463A33D4}" destId="{9EDA31FA-F476-4642-B310-B64FA067CCC4}" srcOrd="0" destOrd="0" presId="urn:microsoft.com/office/officeart/2018/2/layout/IconCircleList"/>
    <dgm:cxn modelId="{0A9E92C5-09C4-4131-84D8-0106F8198CC6}" type="presParOf" srcId="{62588436-1909-4485-8398-819C463A33D4}" destId="{70099C1A-EE90-42C7-843C-A5BEF3A54664}" srcOrd="1" destOrd="0" presId="urn:microsoft.com/office/officeart/2018/2/layout/IconCircleList"/>
    <dgm:cxn modelId="{C46A2036-4A26-4003-9490-7506EDFCD8FB}" type="presParOf" srcId="{62588436-1909-4485-8398-819C463A33D4}" destId="{18574AA5-356A-4F3C-BEEC-2D0F2D357B69}" srcOrd="2" destOrd="0" presId="urn:microsoft.com/office/officeart/2018/2/layout/IconCircleList"/>
    <dgm:cxn modelId="{C21F8365-32E2-45D7-AE87-098EE22E936A}" type="presParOf" srcId="{62588436-1909-4485-8398-819C463A33D4}" destId="{0D804642-6BED-4F1B-BB99-5DED040A1F7C}" srcOrd="3" destOrd="0" presId="urn:microsoft.com/office/officeart/2018/2/layout/IconCircleList"/>
    <dgm:cxn modelId="{3CF0160C-B86A-428A-BFEC-5F0BA1E1BA7C}" type="presParOf" srcId="{05283858-614E-47FC-844D-350142269626}" destId="{2DB9378F-968D-4358-BE02-5964D99E3543}" srcOrd="7" destOrd="0" presId="urn:microsoft.com/office/officeart/2018/2/layout/IconCircleList"/>
    <dgm:cxn modelId="{CD6EC3C6-DD0E-47C9-B300-064D586AE8DB}" type="presParOf" srcId="{05283858-614E-47FC-844D-350142269626}" destId="{7E88DE5F-4025-4696-9042-E4E6F56A81C6}" srcOrd="8" destOrd="0" presId="urn:microsoft.com/office/officeart/2018/2/layout/IconCircleList"/>
    <dgm:cxn modelId="{785CD9CE-291E-408C-AFF5-6B7C7E2C3DA4}" type="presParOf" srcId="{7E88DE5F-4025-4696-9042-E4E6F56A81C6}" destId="{941C41BC-D822-421B-9910-C2CC48B1E969}" srcOrd="0" destOrd="0" presId="urn:microsoft.com/office/officeart/2018/2/layout/IconCircleList"/>
    <dgm:cxn modelId="{D760E51A-788A-410B-901D-9484A0C158AB}" type="presParOf" srcId="{7E88DE5F-4025-4696-9042-E4E6F56A81C6}" destId="{E221000D-6B8E-472D-A6A0-CFFBF974C885}" srcOrd="1" destOrd="0" presId="urn:microsoft.com/office/officeart/2018/2/layout/IconCircleList"/>
    <dgm:cxn modelId="{AC63C968-2323-4379-A5F3-876D94BC50D7}" type="presParOf" srcId="{7E88DE5F-4025-4696-9042-E4E6F56A81C6}" destId="{EC667392-63D7-4F93-AE0C-77CCF96F9925}" srcOrd="2" destOrd="0" presId="urn:microsoft.com/office/officeart/2018/2/layout/IconCircleList"/>
    <dgm:cxn modelId="{02B6B2EF-B178-4A03-9F77-E591907AA020}" type="presParOf" srcId="{7E88DE5F-4025-4696-9042-E4E6F56A81C6}" destId="{4EE8DAE7-F7B6-41CE-8E6D-8173F763DD3D}" srcOrd="3" destOrd="0" presId="urn:microsoft.com/office/officeart/2018/2/layout/IconCircleList"/>
    <dgm:cxn modelId="{B52D4EAC-A112-4ACE-9774-0D17471D4BB9}" type="presParOf" srcId="{05283858-614E-47FC-844D-350142269626}" destId="{4D781278-8CBA-4498-8223-26AB79D833B6}" srcOrd="9" destOrd="0" presId="urn:microsoft.com/office/officeart/2018/2/layout/IconCircleList"/>
    <dgm:cxn modelId="{1F316686-A3FB-4AEB-86FA-9D06CF5375C5}" type="presParOf" srcId="{05283858-614E-47FC-844D-350142269626}" destId="{5E122FCA-1D9C-4DAB-B5FC-D3D424EAE060}" srcOrd="10" destOrd="0" presId="urn:microsoft.com/office/officeart/2018/2/layout/IconCircleList"/>
    <dgm:cxn modelId="{BF67A9B9-0A85-401D-BC99-C6C7925E896E}" type="presParOf" srcId="{5E122FCA-1D9C-4DAB-B5FC-D3D424EAE060}" destId="{0AE4F711-91AE-4242-8FBE-A12DBFAB1C49}" srcOrd="0" destOrd="0" presId="urn:microsoft.com/office/officeart/2018/2/layout/IconCircleList"/>
    <dgm:cxn modelId="{6BF9DB65-FEF1-4CFC-847A-DF612923BDB4}" type="presParOf" srcId="{5E122FCA-1D9C-4DAB-B5FC-D3D424EAE060}" destId="{8D020E4F-66F4-4C52-BE8F-59918EF0D1D2}" srcOrd="1" destOrd="0" presId="urn:microsoft.com/office/officeart/2018/2/layout/IconCircleList"/>
    <dgm:cxn modelId="{D5FAE364-C4F8-4F8B-A15F-5D42573FCE2E}" type="presParOf" srcId="{5E122FCA-1D9C-4DAB-B5FC-D3D424EAE060}" destId="{7373378F-831F-45DA-A105-58F9BF17B66E}" srcOrd="2" destOrd="0" presId="urn:microsoft.com/office/officeart/2018/2/layout/IconCircleList"/>
    <dgm:cxn modelId="{D0B00616-0CF5-4C44-AB46-E77C849AE737}" type="presParOf" srcId="{5E122FCA-1D9C-4DAB-B5FC-D3D424EAE060}" destId="{8F302245-3EB4-4278-B000-9D4CC08FAE16}"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7B470-3986-4B05-A1D2-540F53A5564F}">
      <dsp:nvSpPr>
        <dsp:cNvPr id="0" name=""/>
        <dsp:cNvSpPr/>
      </dsp:nvSpPr>
      <dsp:spPr>
        <a:xfrm>
          <a:off x="82613" y="909059"/>
          <a:ext cx="897246" cy="89724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51DFBA-0D5A-4DCC-B2D4-4A48903A8D24}">
      <dsp:nvSpPr>
        <dsp:cNvPr id="0" name=""/>
        <dsp:cNvSpPr/>
      </dsp:nvSpPr>
      <dsp:spPr>
        <a:xfrm>
          <a:off x="271034" y="1097481"/>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967B87-8C3C-45A8-97C6-9CB443040500}">
      <dsp:nvSpPr>
        <dsp:cNvPr id="0" name=""/>
        <dsp:cNvSpPr/>
      </dsp:nvSpPr>
      <dsp:spPr>
        <a:xfrm>
          <a:off x="1172126" y="9090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Problem Statement</a:t>
          </a:r>
        </a:p>
      </dsp:txBody>
      <dsp:txXfrm>
        <a:off x="1172126" y="909059"/>
        <a:ext cx="2114937" cy="897246"/>
      </dsp:txXfrm>
    </dsp:sp>
    <dsp:sp modelId="{CE0E4D1A-6F22-495D-BDEB-73429A61DAD4}">
      <dsp:nvSpPr>
        <dsp:cNvPr id="0" name=""/>
        <dsp:cNvSpPr/>
      </dsp:nvSpPr>
      <dsp:spPr>
        <a:xfrm>
          <a:off x="3655575" y="909059"/>
          <a:ext cx="897246" cy="89724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3A99CB-1867-4DDB-830F-6A166FCCECCE}">
      <dsp:nvSpPr>
        <dsp:cNvPr id="0" name=""/>
        <dsp:cNvSpPr/>
      </dsp:nvSpPr>
      <dsp:spPr>
        <a:xfrm>
          <a:off x="3843996" y="1097481"/>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D57BB7-13FF-4A09-B60C-175DE50C5797}">
      <dsp:nvSpPr>
        <dsp:cNvPr id="0" name=""/>
        <dsp:cNvSpPr/>
      </dsp:nvSpPr>
      <dsp:spPr>
        <a:xfrm>
          <a:off x="4745088" y="9090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Data Pre-processing</a:t>
          </a:r>
        </a:p>
      </dsp:txBody>
      <dsp:txXfrm>
        <a:off x="4745088" y="909059"/>
        <a:ext cx="2114937" cy="897246"/>
      </dsp:txXfrm>
    </dsp:sp>
    <dsp:sp modelId="{554A77C2-4347-4412-B12D-E46E03F99509}">
      <dsp:nvSpPr>
        <dsp:cNvPr id="0" name=""/>
        <dsp:cNvSpPr/>
      </dsp:nvSpPr>
      <dsp:spPr>
        <a:xfrm>
          <a:off x="7228536" y="909059"/>
          <a:ext cx="897246" cy="89724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BA8EE0-5C6B-40B3-BC18-15708BED2FC1}">
      <dsp:nvSpPr>
        <dsp:cNvPr id="0" name=""/>
        <dsp:cNvSpPr/>
      </dsp:nvSpPr>
      <dsp:spPr>
        <a:xfrm>
          <a:off x="7416958" y="1097481"/>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A600D4-D497-455A-8FE4-115368B6B62A}">
      <dsp:nvSpPr>
        <dsp:cNvPr id="0" name=""/>
        <dsp:cNvSpPr/>
      </dsp:nvSpPr>
      <dsp:spPr>
        <a:xfrm>
          <a:off x="8318049" y="9090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Model Building</a:t>
          </a:r>
        </a:p>
      </dsp:txBody>
      <dsp:txXfrm>
        <a:off x="8318049" y="909059"/>
        <a:ext cx="2114937" cy="897246"/>
      </dsp:txXfrm>
    </dsp:sp>
    <dsp:sp modelId="{9EDA31FA-F476-4642-B310-B64FA067CCC4}">
      <dsp:nvSpPr>
        <dsp:cNvPr id="0" name=""/>
        <dsp:cNvSpPr/>
      </dsp:nvSpPr>
      <dsp:spPr>
        <a:xfrm>
          <a:off x="82613" y="2546238"/>
          <a:ext cx="897246" cy="89724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099C1A-EE90-42C7-843C-A5BEF3A54664}">
      <dsp:nvSpPr>
        <dsp:cNvPr id="0" name=""/>
        <dsp:cNvSpPr/>
      </dsp:nvSpPr>
      <dsp:spPr>
        <a:xfrm>
          <a:off x="271034" y="2734659"/>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804642-6BED-4F1B-BB99-5DED040A1F7C}">
      <dsp:nvSpPr>
        <dsp:cNvPr id="0" name=""/>
        <dsp:cNvSpPr/>
      </dsp:nvSpPr>
      <dsp:spPr>
        <a:xfrm>
          <a:off x="1172126" y="2546238"/>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Analysis </a:t>
          </a:r>
        </a:p>
      </dsp:txBody>
      <dsp:txXfrm>
        <a:off x="1172126" y="2546238"/>
        <a:ext cx="2114937" cy="897246"/>
      </dsp:txXfrm>
    </dsp:sp>
    <dsp:sp modelId="{941C41BC-D822-421B-9910-C2CC48B1E969}">
      <dsp:nvSpPr>
        <dsp:cNvPr id="0" name=""/>
        <dsp:cNvSpPr/>
      </dsp:nvSpPr>
      <dsp:spPr>
        <a:xfrm>
          <a:off x="3655575" y="2546238"/>
          <a:ext cx="897246" cy="89724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21000D-6B8E-472D-A6A0-CFFBF974C885}">
      <dsp:nvSpPr>
        <dsp:cNvPr id="0" name=""/>
        <dsp:cNvSpPr/>
      </dsp:nvSpPr>
      <dsp:spPr>
        <a:xfrm>
          <a:off x="3843996" y="2734659"/>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E8DAE7-F7B6-41CE-8E6D-8173F763DD3D}">
      <dsp:nvSpPr>
        <dsp:cNvPr id="0" name=""/>
        <dsp:cNvSpPr/>
      </dsp:nvSpPr>
      <dsp:spPr>
        <a:xfrm>
          <a:off x="4745088" y="2546238"/>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Summary</a:t>
          </a:r>
        </a:p>
      </dsp:txBody>
      <dsp:txXfrm>
        <a:off x="4745088" y="2546238"/>
        <a:ext cx="2114937" cy="897246"/>
      </dsp:txXfrm>
    </dsp:sp>
    <dsp:sp modelId="{0AE4F711-91AE-4242-8FBE-A12DBFAB1C49}">
      <dsp:nvSpPr>
        <dsp:cNvPr id="0" name=""/>
        <dsp:cNvSpPr/>
      </dsp:nvSpPr>
      <dsp:spPr>
        <a:xfrm>
          <a:off x="7228536" y="2546238"/>
          <a:ext cx="897246" cy="89724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020E4F-66F4-4C52-BE8F-59918EF0D1D2}">
      <dsp:nvSpPr>
        <dsp:cNvPr id="0" name=""/>
        <dsp:cNvSpPr/>
      </dsp:nvSpPr>
      <dsp:spPr>
        <a:xfrm>
          <a:off x="7416958" y="2734659"/>
          <a:ext cx="520402" cy="5204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302245-3EB4-4278-B000-9D4CC08FAE16}">
      <dsp:nvSpPr>
        <dsp:cNvPr id="0" name=""/>
        <dsp:cNvSpPr/>
      </dsp:nvSpPr>
      <dsp:spPr>
        <a:xfrm>
          <a:off x="8318049" y="2546238"/>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User Interface</a:t>
          </a:r>
        </a:p>
      </dsp:txBody>
      <dsp:txXfrm>
        <a:off x="8318049" y="2546238"/>
        <a:ext cx="2114937" cy="89724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E6CBF-7CC3-CA42-D8B3-2F9F8BDBA0A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8D877A06-4A00-C0A2-1454-EB1E170295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B5200B70-20A0-FF52-0C58-31045A043B99}"/>
              </a:ext>
            </a:extLst>
          </p:cNvPr>
          <p:cNvSpPr>
            <a:spLocks noGrp="1"/>
          </p:cNvSpPr>
          <p:nvPr>
            <p:ph type="dt" sz="half" idx="10"/>
          </p:nvPr>
        </p:nvSpPr>
        <p:spPr/>
        <p:txBody>
          <a:bodyPr/>
          <a:lstStyle/>
          <a:p>
            <a:fld id="{98472D2A-F4FF-4204-AB38-6426895181D6}" type="datetimeFigureOut">
              <a:rPr lang="en-GB" smtClean="0"/>
              <a:t>21/02/2023</a:t>
            </a:fld>
            <a:endParaRPr lang="en-GB"/>
          </a:p>
        </p:txBody>
      </p:sp>
      <p:sp>
        <p:nvSpPr>
          <p:cNvPr id="5" name="Footer Placeholder 4">
            <a:extLst>
              <a:ext uri="{FF2B5EF4-FFF2-40B4-BE49-F238E27FC236}">
                <a16:creationId xmlns:a16="http://schemas.microsoft.com/office/drawing/2014/main" id="{111A8D84-5A4E-3C07-E47B-48BC1F2131C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2222BB-A357-CF00-D597-B622CC4B3551}"/>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949866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DC138-64EC-691E-AB0E-050E4F6C0218}"/>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5492AC71-5BEE-0D54-8D84-33BB8EC824B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183AFCB-8288-A355-4293-4C849E2C3622}"/>
              </a:ext>
            </a:extLst>
          </p:cNvPr>
          <p:cNvSpPr>
            <a:spLocks noGrp="1"/>
          </p:cNvSpPr>
          <p:nvPr>
            <p:ph type="dt" sz="half" idx="10"/>
          </p:nvPr>
        </p:nvSpPr>
        <p:spPr/>
        <p:txBody>
          <a:bodyPr/>
          <a:lstStyle/>
          <a:p>
            <a:fld id="{98472D2A-F4FF-4204-AB38-6426895181D6}" type="datetimeFigureOut">
              <a:rPr lang="en-GB" smtClean="0"/>
              <a:t>21/02/2023</a:t>
            </a:fld>
            <a:endParaRPr lang="en-GB"/>
          </a:p>
        </p:txBody>
      </p:sp>
      <p:sp>
        <p:nvSpPr>
          <p:cNvPr id="5" name="Footer Placeholder 4">
            <a:extLst>
              <a:ext uri="{FF2B5EF4-FFF2-40B4-BE49-F238E27FC236}">
                <a16:creationId xmlns:a16="http://schemas.microsoft.com/office/drawing/2014/main" id="{5936763B-E50C-43C2-4676-0AC4F0359E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EAE8A4-93E8-4AE4-2A6D-D78E83FED857}"/>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2067445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AFC640-68A2-5480-70A8-CDB4306B70CB}"/>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603947B4-2F25-1EFE-1A38-3A05921C29A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6F01DFC-7D78-0B7E-6653-B6D8A52D0411}"/>
              </a:ext>
            </a:extLst>
          </p:cNvPr>
          <p:cNvSpPr>
            <a:spLocks noGrp="1"/>
          </p:cNvSpPr>
          <p:nvPr>
            <p:ph type="dt" sz="half" idx="10"/>
          </p:nvPr>
        </p:nvSpPr>
        <p:spPr/>
        <p:txBody>
          <a:bodyPr/>
          <a:lstStyle/>
          <a:p>
            <a:fld id="{98472D2A-F4FF-4204-AB38-6426895181D6}" type="datetimeFigureOut">
              <a:rPr lang="en-GB" smtClean="0"/>
              <a:t>21/02/2023</a:t>
            </a:fld>
            <a:endParaRPr lang="en-GB"/>
          </a:p>
        </p:txBody>
      </p:sp>
      <p:sp>
        <p:nvSpPr>
          <p:cNvPr id="5" name="Footer Placeholder 4">
            <a:extLst>
              <a:ext uri="{FF2B5EF4-FFF2-40B4-BE49-F238E27FC236}">
                <a16:creationId xmlns:a16="http://schemas.microsoft.com/office/drawing/2014/main" id="{6E090C27-5223-81CD-A85A-AA232FF5CD9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47E3945-111D-BCF9-874D-6747EB1F13F0}"/>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234709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D2B1D-E207-4E4C-538C-CFF1BB341AEA}"/>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3B254EFF-2033-033F-795C-7266D04DDB1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0FA56298-49EA-3FA5-0096-92FCEBD5C2C0}"/>
              </a:ext>
            </a:extLst>
          </p:cNvPr>
          <p:cNvSpPr>
            <a:spLocks noGrp="1"/>
          </p:cNvSpPr>
          <p:nvPr>
            <p:ph type="dt" sz="half" idx="10"/>
          </p:nvPr>
        </p:nvSpPr>
        <p:spPr/>
        <p:txBody>
          <a:bodyPr/>
          <a:lstStyle/>
          <a:p>
            <a:fld id="{98472D2A-F4FF-4204-AB38-6426895181D6}" type="datetimeFigureOut">
              <a:rPr lang="en-GB" smtClean="0"/>
              <a:t>21/02/2023</a:t>
            </a:fld>
            <a:endParaRPr lang="en-GB"/>
          </a:p>
        </p:txBody>
      </p:sp>
      <p:sp>
        <p:nvSpPr>
          <p:cNvPr id="5" name="Footer Placeholder 4">
            <a:extLst>
              <a:ext uri="{FF2B5EF4-FFF2-40B4-BE49-F238E27FC236}">
                <a16:creationId xmlns:a16="http://schemas.microsoft.com/office/drawing/2014/main" id="{68363EEB-90CD-5736-352B-92E6354C7D7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5C2B51D-E03F-8B22-EE1E-FA65C353C18B}"/>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1295302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B9BA4-72B9-BE3D-E65D-C5137376629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CB30E88E-47BB-5340-94AB-F072EFF7B7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343ABEA-A1AD-1C5B-0ED1-720BECE74ADA}"/>
              </a:ext>
            </a:extLst>
          </p:cNvPr>
          <p:cNvSpPr>
            <a:spLocks noGrp="1"/>
          </p:cNvSpPr>
          <p:nvPr>
            <p:ph type="dt" sz="half" idx="10"/>
          </p:nvPr>
        </p:nvSpPr>
        <p:spPr/>
        <p:txBody>
          <a:bodyPr/>
          <a:lstStyle/>
          <a:p>
            <a:fld id="{98472D2A-F4FF-4204-AB38-6426895181D6}" type="datetimeFigureOut">
              <a:rPr lang="en-GB" smtClean="0"/>
              <a:t>21/02/2023</a:t>
            </a:fld>
            <a:endParaRPr lang="en-GB"/>
          </a:p>
        </p:txBody>
      </p:sp>
      <p:sp>
        <p:nvSpPr>
          <p:cNvPr id="5" name="Footer Placeholder 4">
            <a:extLst>
              <a:ext uri="{FF2B5EF4-FFF2-40B4-BE49-F238E27FC236}">
                <a16:creationId xmlns:a16="http://schemas.microsoft.com/office/drawing/2014/main" id="{79D8EB9E-AAC1-392C-CDCB-B2623CAA801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51A517E-AA3B-2C5D-DDD5-99B953150FE2}"/>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71542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61E5A-03A4-D1DE-67B7-BE8FEB8FBC84}"/>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AD28DB43-450D-08E4-3CB3-051D06DD316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D6600938-5FBE-3F4D-02AF-4B36C5AC0DB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634EBB43-F811-10EF-ED7A-761804F0EBBA}"/>
              </a:ext>
            </a:extLst>
          </p:cNvPr>
          <p:cNvSpPr>
            <a:spLocks noGrp="1"/>
          </p:cNvSpPr>
          <p:nvPr>
            <p:ph type="dt" sz="half" idx="10"/>
          </p:nvPr>
        </p:nvSpPr>
        <p:spPr/>
        <p:txBody>
          <a:bodyPr/>
          <a:lstStyle/>
          <a:p>
            <a:fld id="{98472D2A-F4FF-4204-AB38-6426895181D6}" type="datetimeFigureOut">
              <a:rPr lang="en-GB" smtClean="0"/>
              <a:t>21/02/2023</a:t>
            </a:fld>
            <a:endParaRPr lang="en-GB"/>
          </a:p>
        </p:txBody>
      </p:sp>
      <p:sp>
        <p:nvSpPr>
          <p:cNvPr id="6" name="Footer Placeholder 5">
            <a:extLst>
              <a:ext uri="{FF2B5EF4-FFF2-40B4-BE49-F238E27FC236}">
                <a16:creationId xmlns:a16="http://schemas.microsoft.com/office/drawing/2014/main" id="{6BE2A4F6-D52A-9656-2DF9-5C1388265EB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C6AFBDE-D483-0FAD-5465-9B3B9F3DC894}"/>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934279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EE810-EB26-B3D3-16F5-2FA677703398}"/>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112C6A11-ADE3-16FB-D44E-B62FC819E7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42CD0EB-4E22-4E7B-590E-5A12E4FB7D6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57E4895C-C462-B130-D76A-51ECEBC487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E6B555B-718A-2A80-6617-E53FCED5896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435DA55F-D5C8-668B-B880-F38767722840}"/>
              </a:ext>
            </a:extLst>
          </p:cNvPr>
          <p:cNvSpPr>
            <a:spLocks noGrp="1"/>
          </p:cNvSpPr>
          <p:nvPr>
            <p:ph type="dt" sz="half" idx="10"/>
          </p:nvPr>
        </p:nvSpPr>
        <p:spPr/>
        <p:txBody>
          <a:bodyPr/>
          <a:lstStyle/>
          <a:p>
            <a:fld id="{98472D2A-F4FF-4204-AB38-6426895181D6}" type="datetimeFigureOut">
              <a:rPr lang="en-GB" smtClean="0"/>
              <a:t>21/02/2023</a:t>
            </a:fld>
            <a:endParaRPr lang="en-GB"/>
          </a:p>
        </p:txBody>
      </p:sp>
      <p:sp>
        <p:nvSpPr>
          <p:cNvPr id="8" name="Footer Placeholder 7">
            <a:extLst>
              <a:ext uri="{FF2B5EF4-FFF2-40B4-BE49-F238E27FC236}">
                <a16:creationId xmlns:a16="http://schemas.microsoft.com/office/drawing/2014/main" id="{F6312A22-F810-1C46-4615-386C261D016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26F1630-44AA-0757-4194-0F0961F99BF6}"/>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1021594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433C5-CCF4-4D40-1B6D-8E11A77E7151}"/>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7401C0DB-1B94-1385-6A14-A9E062E30236}"/>
              </a:ext>
            </a:extLst>
          </p:cNvPr>
          <p:cNvSpPr>
            <a:spLocks noGrp="1"/>
          </p:cNvSpPr>
          <p:nvPr>
            <p:ph type="dt" sz="half" idx="10"/>
          </p:nvPr>
        </p:nvSpPr>
        <p:spPr/>
        <p:txBody>
          <a:bodyPr/>
          <a:lstStyle/>
          <a:p>
            <a:fld id="{98472D2A-F4FF-4204-AB38-6426895181D6}" type="datetimeFigureOut">
              <a:rPr lang="en-GB" smtClean="0"/>
              <a:t>21/02/2023</a:t>
            </a:fld>
            <a:endParaRPr lang="en-GB"/>
          </a:p>
        </p:txBody>
      </p:sp>
      <p:sp>
        <p:nvSpPr>
          <p:cNvPr id="4" name="Footer Placeholder 3">
            <a:extLst>
              <a:ext uri="{FF2B5EF4-FFF2-40B4-BE49-F238E27FC236}">
                <a16:creationId xmlns:a16="http://schemas.microsoft.com/office/drawing/2014/main" id="{3E5CA2F5-EAA2-1CBE-DE6C-F75468628CE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7A335CD-DB68-767B-AE2E-60C97DEFBE78}"/>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2442260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670CAA-34A8-B5BE-F304-F3DA0146BEB0}"/>
              </a:ext>
            </a:extLst>
          </p:cNvPr>
          <p:cNvSpPr>
            <a:spLocks noGrp="1"/>
          </p:cNvSpPr>
          <p:nvPr>
            <p:ph type="dt" sz="half" idx="10"/>
          </p:nvPr>
        </p:nvSpPr>
        <p:spPr/>
        <p:txBody>
          <a:bodyPr/>
          <a:lstStyle/>
          <a:p>
            <a:fld id="{98472D2A-F4FF-4204-AB38-6426895181D6}" type="datetimeFigureOut">
              <a:rPr lang="en-GB" smtClean="0"/>
              <a:t>21/02/2023</a:t>
            </a:fld>
            <a:endParaRPr lang="en-GB"/>
          </a:p>
        </p:txBody>
      </p:sp>
      <p:sp>
        <p:nvSpPr>
          <p:cNvPr id="3" name="Footer Placeholder 2">
            <a:extLst>
              <a:ext uri="{FF2B5EF4-FFF2-40B4-BE49-F238E27FC236}">
                <a16:creationId xmlns:a16="http://schemas.microsoft.com/office/drawing/2014/main" id="{FE133AE8-1755-2AF6-6521-A196E62A8D7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A0AF722-2C9B-F017-D886-BAEE48CC3784}"/>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3645290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72110-2E8D-0C8A-6AED-5F48ED61492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F1410C72-D9AF-79A1-3994-667665991A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C49CD05E-0628-E4A1-26DF-9F0836E974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81A63E0-7046-ED67-B33F-A54F2FE767D3}"/>
              </a:ext>
            </a:extLst>
          </p:cNvPr>
          <p:cNvSpPr>
            <a:spLocks noGrp="1"/>
          </p:cNvSpPr>
          <p:nvPr>
            <p:ph type="dt" sz="half" idx="10"/>
          </p:nvPr>
        </p:nvSpPr>
        <p:spPr/>
        <p:txBody>
          <a:bodyPr/>
          <a:lstStyle/>
          <a:p>
            <a:fld id="{98472D2A-F4FF-4204-AB38-6426895181D6}" type="datetimeFigureOut">
              <a:rPr lang="en-GB" smtClean="0"/>
              <a:t>21/02/2023</a:t>
            </a:fld>
            <a:endParaRPr lang="en-GB"/>
          </a:p>
        </p:txBody>
      </p:sp>
      <p:sp>
        <p:nvSpPr>
          <p:cNvPr id="6" name="Footer Placeholder 5">
            <a:extLst>
              <a:ext uri="{FF2B5EF4-FFF2-40B4-BE49-F238E27FC236}">
                <a16:creationId xmlns:a16="http://schemas.microsoft.com/office/drawing/2014/main" id="{F30A1DD7-3527-73E5-47DE-381C035D6AC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5EC5587-0E99-8E3F-67A3-E6EA1446344F}"/>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243620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F93C6-F7A1-34E8-B7DF-5413C914D0F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7262AF3B-01B8-05C0-4213-0B10C19944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581AE3C-EE2D-B68B-5EEA-1D74E8877B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C798A8C-C667-1D81-572B-7411D868F3F6}"/>
              </a:ext>
            </a:extLst>
          </p:cNvPr>
          <p:cNvSpPr>
            <a:spLocks noGrp="1"/>
          </p:cNvSpPr>
          <p:nvPr>
            <p:ph type="dt" sz="half" idx="10"/>
          </p:nvPr>
        </p:nvSpPr>
        <p:spPr/>
        <p:txBody>
          <a:bodyPr/>
          <a:lstStyle/>
          <a:p>
            <a:fld id="{98472D2A-F4FF-4204-AB38-6426895181D6}" type="datetimeFigureOut">
              <a:rPr lang="en-GB" smtClean="0"/>
              <a:t>21/02/2023</a:t>
            </a:fld>
            <a:endParaRPr lang="en-GB"/>
          </a:p>
        </p:txBody>
      </p:sp>
      <p:sp>
        <p:nvSpPr>
          <p:cNvPr id="6" name="Footer Placeholder 5">
            <a:extLst>
              <a:ext uri="{FF2B5EF4-FFF2-40B4-BE49-F238E27FC236}">
                <a16:creationId xmlns:a16="http://schemas.microsoft.com/office/drawing/2014/main" id="{C0C58D3D-28D9-457E-E187-16BA5A9B3C5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F21D3A3-1A21-D3C6-0923-D8BFC15D799B}"/>
              </a:ext>
            </a:extLst>
          </p:cNvPr>
          <p:cNvSpPr>
            <a:spLocks noGrp="1"/>
          </p:cNvSpPr>
          <p:nvPr>
            <p:ph type="sldNum" sz="quarter" idx="12"/>
          </p:nvPr>
        </p:nvSpPr>
        <p:spPr/>
        <p:txBody>
          <a:bodyPr/>
          <a:lstStyle/>
          <a:p>
            <a:fld id="{475F2908-858E-4526-8960-5F95F67EA7CC}" type="slidenum">
              <a:rPr lang="en-GB" smtClean="0"/>
              <a:t>‹#›</a:t>
            </a:fld>
            <a:endParaRPr lang="en-GB"/>
          </a:p>
        </p:txBody>
      </p:sp>
    </p:spTree>
    <p:extLst>
      <p:ext uri="{BB962C8B-B14F-4D97-AF65-F5344CB8AC3E}">
        <p14:creationId xmlns:p14="http://schemas.microsoft.com/office/powerpoint/2010/main" val="2625308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FC8646-CE54-A5A9-D433-8B16D31C72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CA105BAA-61F5-1703-3445-E396C2EA2C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BE680030-F40F-28C3-5F9A-4140477155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472D2A-F4FF-4204-AB38-6426895181D6}" type="datetimeFigureOut">
              <a:rPr lang="en-GB" smtClean="0"/>
              <a:t>21/02/2023</a:t>
            </a:fld>
            <a:endParaRPr lang="en-GB"/>
          </a:p>
        </p:txBody>
      </p:sp>
      <p:sp>
        <p:nvSpPr>
          <p:cNvPr id="5" name="Footer Placeholder 4">
            <a:extLst>
              <a:ext uri="{FF2B5EF4-FFF2-40B4-BE49-F238E27FC236}">
                <a16:creationId xmlns:a16="http://schemas.microsoft.com/office/drawing/2014/main" id="{795E1F5D-DEF6-9665-2851-5AB736514B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32590471-ACC6-B5F9-F8D2-27E7A5DF97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5F2908-858E-4526-8960-5F95F67EA7CC}" type="slidenum">
              <a:rPr lang="en-GB" smtClean="0"/>
              <a:t>‹#›</a:t>
            </a:fld>
            <a:endParaRPr lang="en-GB"/>
          </a:p>
        </p:txBody>
      </p:sp>
    </p:spTree>
    <p:extLst>
      <p:ext uri="{BB962C8B-B14F-4D97-AF65-F5344CB8AC3E}">
        <p14:creationId xmlns:p14="http://schemas.microsoft.com/office/powerpoint/2010/main" val="29500303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BDAC5B6-20CE-447F-8BA1-F2274AC7A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D1D22B31-BF8F-446B-9009-8A251FB17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3094406 w 12192000"/>
              <a:gd name="connsiteY0" fmla="*/ 283966 h 6858000"/>
              <a:gd name="connsiteX1" fmla="*/ 3038833 w 12192000"/>
              <a:gd name="connsiteY1" fmla="*/ 309661 h 6858000"/>
              <a:gd name="connsiteX2" fmla="*/ 3348384 w 12192000"/>
              <a:gd name="connsiteY2" fmla="*/ 406000 h 6858000"/>
              <a:gd name="connsiteX3" fmla="*/ 2864309 w 12192000"/>
              <a:gd name="connsiteY3" fmla="*/ 355295 h 6858000"/>
              <a:gd name="connsiteX4" fmla="*/ 2856039 w 12192000"/>
              <a:gd name="connsiteY4" fmla="*/ 388058 h 6858000"/>
              <a:gd name="connsiteX5" fmla="*/ 3405794 w 12192000"/>
              <a:gd name="connsiteY5" fmla="*/ 512089 h 6858000"/>
              <a:gd name="connsiteX6" fmla="*/ 3356651 w 12192000"/>
              <a:gd name="connsiteY6" fmla="*/ 531204 h 6858000"/>
              <a:gd name="connsiteX7" fmla="*/ 3064552 w 12192000"/>
              <a:gd name="connsiteY7" fmla="*/ 483228 h 6858000"/>
              <a:gd name="connsiteX8" fmla="*/ 3005765 w 12192000"/>
              <a:gd name="connsiteY8" fmla="*/ 495708 h 6858000"/>
              <a:gd name="connsiteX9" fmla="*/ 3034700 w 12192000"/>
              <a:gd name="connsiteY9" fmla="*/ 553823 h 6858000"/>
              <a:gd name="connsiteX10" fmla="*/ 3161459 w 12192000"/>
              <a:gd name="connsiteY10" fmla="*/ 576445 h 6858000"/>
              <a:gd name="connsiteX11" fmla="*/ 3358949 w 12192000"/>
              <a:gd name="connsiteY11" fmla="*/ 712961 h 6858000"/>
              <a:gd name="connsiteX12" fmla="*/ 3059960 w 12192000"/>
              <a:gd name="connsiteY12" fmla="*/ 696576 h 6858000"/>
              <a:gd name="connsiteX13" fmla="*/ 3007143 w 12192000"/>
              <a:gd name="connsiteY13" fmla="*/ 729732 h 6858000"/>
              <a:gd name="connsiteX14" fmla="*/ 2986935 w 12192000"/>
              <a:gd name="connsiteY14" fmla="*/ 772635 h 6858000"/>
              <a:gd name="connsiteX15" fmla="*/ 2871197 w 12192000"/>
              <a:gd name="connsiteY15" fmla="*/ 808127 h 6858000"/>
              <a:gd name="connsiteX16" fmla="*/ 3053071 w 12192000"/>
              <a:gd name="connsiteY16" fmla="*/ 847913 h 6858000"/>
              <a:gd name="connsiteX17" fmla="*/ 2858796 w 12192000"/>
              <a:gd name="connsiteY17" fmla="*/ 847913 h 6858000"/>
              <a:gd name="connsiteX18" fmla="*/ 2635588 w 12192000"/>
              <a:gd name="connsiteY18" fmla="*/ 820611 h 6858000"/>
              <a:gd name="connsiteX19" fmla="*/ 2397683 w 12192000"/>
              <a:gd name="connsiteY19" fmla="*/ 829190 h 6858000"/>
              <a:gd name="connsiteX20" fmla="*/ 1921874 w 12192000"/>
              <a:gd name="connsiteY20" fmla="*/ 778877 h 6858000"/>
              <a:gd name="connsiteX21" fmla="*/ 1695450 w 12192000"/>
              <a:gd name="connsiteY21" fmla="*/ 782386 h 6858000"/>
              <a:gd name="connsiteX22" fmla="*/ 2954324 w 12192000"/>
              <a:gd name="connsiteY22" fmla="*/ 1120940 h 6858000"/>
              <a:gd name="connsiteX23" fmla="*/ 2890028 w 12192000"/>
              <a:gd name="connsiteY23" fmla="*/ 1195435 h 6858000"/>
              <a:gd name="connsiteX24" fmla="*/ 3153652 w 12192000"/>
              <a:gd name="connsiteY24" fmla="*/ 1276563 h 6858000"/>
              <a:gd name="connsiteX25" fmla="*/ 3218410 w 12192000"/>
              <a:gd name="connsiteY25" fmla="*/ 1356911 h 6858000"/>
              <a:gd name="connsiteX26" fmla="*/ 3137118 w 12192000"/>
              <a:gd name="connsiteY26" fmla="*/ 1349891 h 6858000"/>
              <a:gd name="connsiteX27" fmla="*/ 3067309 w 12192000"/>
              <a:gd name="connsiteY27" fmla="*/ 1365102 h 6858000"/>
              <a:gd name="connsiteX28" fmla="*/ 3096243 w 12192000"/>
              <a:gd name="connsiteY28" fmla="*/ 1467292 h 6858000"/>
              <a:gd name="connsiteX29" fmla="*/ 3468716 w 12192000"/>
              <a:gd name="connsiteY29" fmla="*/ 1599125 h 6858000"/>
              <a:gd name="connsiteX30" fmla="*/ 3502241 w 12192000"/>
              <a:gd name="connsiteY30" fmla="*/ 1642029 h 6858000"/>
              <a:gd name="connsiteX31" fmla="*/ 3457692 w 12192000"/>
              <a:gd name="connsiteY31" fmla="*/ 1672453 h 6858000"/>
              <a:gd name="connsiteX32" fmla="*/ 3337362 w 12192000"/>
              <a:gd name="connsiteY32" fmla="*/ 1688053 h 6858000"/>
              <a:gd name="connsiteX33" fmla="*/ 3505915 w 12192000"/>
              <a:gd name="connsiteY33" fmla="*/ 1834318 h 6858000"/>
              <a:gd name="connsiteX34" fmla="*/ 3567458 w 12192000"/>
              <a:gd name="connsiteY34" fmla="*/ 1874880 h 6858000"/>
              <a:gd name="connsiteX35" fmla="*/ 3672634 w 12192000"/>
              <a:gd name="connsiteY35" fmla="*/ 1937678 h 6858000"/>
              <a:gd name="connsiteX36" fmla="*/ 3674470 w 12192000"/>
              <a:gd name="connsiteY36" fmla="*/ 1956789 h 6858000"/>
              <a:gd name="connsiteX37" fmla="*/ 3531176 w 12192000"/>
              <a:gd name="connsiteY37" fmla="*/ 2024266 h 6858000"/>
              <a:gd name="connsiteX38" fmla="*/ 3272604 w 12192000"/>
              <a:gd name="connsiteY38" fmla="*/ 2005933 h 6858000"/>
              <a:gd name="connsiteX39" fmla="*/ 3654720 w 12192000"/>
              <a:gd name="connsiteY39" fmla="*/ 2106564 h 6858000"/>
              <a:gd name="connsiteX40" fmla="*/ 2417892 w 12192000"/>
              <a:gd name="connsiteY40" fmla="*/ 1866690 h 6858000"/>
              <a:gd name="connsiteX41" fmla="*/ 2496888 w 12192000"/>
              <a:gd name="connsiteY41" fmla="*/ 1929487 h 6858000"/>
              <a:gd name="connsiteX42" fmla="*/ 2929526 w 12192000"/>
              <a:gd name="connsiteY42" fmla="*/ 2094862 h 6858000"/>
              <a:gd name="connsiteX43" fmla="*/ 3052152 w 12192000"/>
              <a:gd name="connsiteY43" fmla="*/ 2198613 h 6858000"/>
              <a:gd name="connsiteX44" fmla="*/ 3180748 w 12192000"/>
              <a:gd name="connsiteY44" fmla="*/ 2255948 h 6858000"/>
              <a:gd name="connsiteX45" fmla="*/ 3361244 w 12192000"/>
              <a:gd name="connsiteY45" fmla="*/ 2254777 h 6858000"/>
              <a:gd name="connsiteX46" fmla="*/ 3489382 w 12192000"/>
              <a:gd name="connsiteY46" fmla="*/ 2342926 h 6858000"/>
              <a:gd name="connsiteX47" fmla="*/ 3355733 w 12192000"/>
              <a:gd name="connsiteY47" fmla="*/ 2361649 h 6858000"/>
              <a:gd name="connsiteX48" fmla="*/ 3199121 w 12192000"/>
              <a:gd name="connsiteY48" fmla="*/ 2347216 h 6858000"/>
              <a:gd name="connsiteX49" fmla="*/ 2861091 w 12192000"/>
              <a:gd name="connsiteY49" fmla="*/ 2351896 h 6858000"/>
              <a:gd name="connsiteX50" fmla="*/ 2667278 w 12192000"/>
              <a:gd name="connsiteY50" fmla="*/ 2369058 h 6858000"/>
              <a:gd name="connsiteX51" fmla="*/ 2221781 w 12192000"/>
              <a:gd name="connsiteY51" fmla="*/ 2339805 h 6858000"/>
              <a:gd name="connsiteX52" fmla="*/ 2247961 w 12192000"/>
              <a:gd name="connsiteY52" fmla="*/ 2414693 h 6858000"/>
              <a:gd name="connsiteX53" fmla="*/ 2231425 w 12192000"/>
              <a:gd name="connsiteY53" fmla="*/ 2479828 h 6858000"/>
              <a:gd name="connsiteX54" fmla="*/ 2224996 w 12192000"/>
              <a:gd name="connsiteY54" fmla="*/ 2621414 h 6858000"/>
              <a:gd name="connsiteX55" fmla="*/ 2229131 w 12192000"/>
              <a:gd name="connsiteY55" fmla="*/ 2644426 h 6858000"/>
              <a:gd name="connsiteX56" fmla="*/ 2129466 w 12192000"/>
              <a:gd name="connsiteY56" fmla="*/ 2659247 h 6858000"/>
              <a:gd name="connsiteX57" fmla="*/ 2723312 w 12192000"/>
              <a:gd name="connsiteY57" fmla="*/ 2953726 h 6858000"/>
              <a:gd name="connsiteX58" fmla="*/ 2326496 w 12192000"/>
              <a:gd name="connsiteY58" fmla="*/ 2878838 h 6858000"/>
              <a:gd name="connsiteX59" fmla="*/ 2272759 w 12192000"/>
              <a:gd name="connsiteY59" fmla="*/ 3002480 h 6858000"/>
              <a:gd name="connsiteX60" fmla="*/ 2459226 w 12192000"/>
              <a:gd name="connsiteY60" fmla="*/ 3112471 h 6858000"/>
              <a:gd name="connsiteX61" fmla="*/ 2528117 w 12192000"/>
              <a:gd name="connsiteY61" fmla="*/ 3330111 h 6858000"/>
              <a:gd name="connsiteX62" fmla="*/ 2494590 w 12192000"/>
              <a:gd name="connsiteY62" fmla="*/ 3529029 h 6858000"/>
              <a:gd name="connsiteX63" fmla="*/ 2414677 w 12192000"/>
              <a:gd name="connsiteY63" fmla="*/ 3592215 h 6858000"/>
              <a:gd name="connsiteX64" fmla="*/ 2298940 w 12192000"/>
              <a:gd name="connsiteY64" fmla="*/ 3705716 h 6858000"/>
              <a:gd name="connsiteX65" fmla="*/ 2227294 w 12192000"/>
              <a:gd name="connsiteY65" fmla="*/ 3775921 h 6858000"/>
              <a:gd name="connsiteX66" fmla="*/ 1978366 w 12192000"/>
              <a:gd name="connsiteY66" fmla="*/ 3748620 h 6858000"/>
              <a:gd name="connsiteX67" fmla="*/ 2310421 w 12192000"/>
              <a:gd name="connsiteY67" fmla="*/ 3926868 h 6858000"/>
              <a:gd name="connsiteX68" fmla="*/ 2041285 w 12192000"/>
              <a:gd name="connsiteY68" fmla="*/ 3904635 h 6858000"/>
              <a:gd name="connsiteX69" fmla="*/ 1953565 w 12192000"/>
              <a:gd name="connsiteY69" fmla="*/ 3917116 h 6858000"/>
              <a:gd name="connsiteX70" fmla="*/ 2003623 w 12192000"/>
              <a:gd name="connsiteY70" fmla="*/ 3974842 h 6858000"/>
              <a:gd name="connsiteX71" fmla="*/ 2201114 w 12192000"/>
              <a:gd name="connsiteY71" fmla="*/ 4072742 h 6858000"/>
              <a:gd name="connsiteX72" fmla="*/ 2608032 w 12192000"/>
              <a:gd name="connsiteY72" fmla="*/ 4337967 h 6858000"/>
              <a:gd name="connsiteX73" fmla="*/ 2213973 w 12192000"/>
              <a:gd name="connsiteY73" fmla="*/ 4216277 h 6858000"/>
              <a:gd name="connsiteX74" fmla="*/ 2629158 w 12192000"/>
              <a:gd name="connsiteY74" fmla="*/ 4488911 h 6858000"/>
              <a:gd name="connsiteX75" fmla="*/ 2721471 w 12192000"/>
              <a:gd name="connsiteY75" fmla="*/ 4579399 h 6858000"/>
              <a:gd name="connsiteX76" fmla="*/ 2907939 w 12192000"/>
              <a:gd name="connsiteY76" fmla="*/ 4804062 h 6858000"/>
              <a:gd name="connsiteX77" fmla="*/ 2898753 w 12192000"/>
              <a:gd name="connsiteY77" fmla="*/ 4829414 h 6858000"/>
              <a:gd name="connsiteX78" fmla="*/ 2683352 w 12192000"/>
              <a:gd name="connsiteY78" fmla="*/ 4793141 h 6858000"/>
              <a:gd name="connsiteX79" fmla="*/ 2962594 w 12192000"/>
              <a:gd name="connsiteY79" fmla="*/ 4981920 h 6858000"/>
              <a:gd name="connsiteX80" fmla="*/ 3251019 w 12192000"/>
              <a:gd name="connsiteY80" fmla="*/ 5127012 h 6858000"/>
              <a:gd name="connsiteX81" fmla="*/ 3046180 w 12192000"/>
              <a:gd name="connsiteY81" fmla="*/ 5104781 h 6858000"/>
              <a:gd name="connsiteX82" fmla="*/ 2764646 w 12192000"/>
              <a:gd name="connsiteY82" fmla="*/ 5021703 h 6858000"/>
              <a:gd name="connsiteX83" fmla="*/ 2666820 w 12192000"/>
              <a:gd name="connsiteY83" fmla="*/ 5052905 h 6858000"/>
              <a:gd name="connsiteX84" fmla="*/ 2933657 w 12192000"/>
              <a:gd name="connsiteY84" fmla="*/ 5190198 h 6858000"/>
              <a:gd name="connsiteX85" fmla="*/ 3086598 w 12192000"/>
              <a:gd name="connsiteY85" fmla="*/ 5253776 h 6858000"/>
              <a:gd name="connsiteX86" fmla="*/ 3147680 w 12192000"/>
              <a:gd name="connsiteY86" fmla="*/ 5302531 h 6858000"/>
              <a:gd name="connsiteX87" fmla="*/ 3322204 w 12192000"/>
              <a:gd name="connsiteY87" fmla="*/ 5476487 h 6858000"/>
              <a:gd name="connsiteX88" fmla="*/ 3834758 w 12192000"/>
              <a:gd name="connsiteY88" fmla="*/ 5666434 h 6858000"/>
              <a:gd name="connsiteX89" fmla="*/ 4314240 w 12192000"/>
              <a:gd name="connsiteY89" fmla="*/ 5902409 h 6858000"/>
              <a:gd name="connsiteX90" fmla="*/ 4688552 w 12192000"/>
              <a:gd name="connsiteY90" fmla="*/ 6049453 h 6858000"/>
              <a:gd name="connsiteX91" fmla="*/ 5634660 w 12192000"/>
              <a:gd name="connsiteY91" fmla="*/ 6238620 h 6858000"/>
              <a:gd name="connsiteX92" fmla="*/ 9222980 w 12192000"/>
              <a:gd name="connsiteY92" fmla="*/ 4955397 h 6858000"/>
              <a:gd name="connsiteX93" fmla="*/ 9268448 w 12192000"/>
              <a:gd name="connsiteY93" fmla="*/ 4917173 h 6858000"/>
              <a:gd name="connsiteX94" fmla="*/ 9442512 w 12192000"/>
              <a:gd name="connsiteY94" fmla="*/ 4773251 h 6858000"/>
              <a:gd name="connsiteX95" fmla="*/ 9590400 w 12192000"/>
              <a:gd name="connsiteY95" fmla="*/ 4643756 h 6858000"/>
              <a:gd name="connsiteX96" fmla="*/ 9513242 w 12192000"/>
              <a:gd name="connsiteY96" fmla="*/ 4600073 h 6858000"/>
              <a:gd name="connsiteX97" fmla="*/ 9617498 w 12192000"/>
              <a:gd name="connsiteY97" fmla="*/ 4476430 h 6858000"/>
              <a:gd name="connsiteX98" fmla="*/ 9949094 w 12192000"/>
              <a:gd name="connsiteY98" fmla="*/ 4095364 h 6858000"/>
              <a:gd name="connsiteX99" fmla="*/ 10094686 w 12192000"/>
              <a:gd name="connsiteY99" fmla="*/ 4011507 h 6858000"/>
              <a:gd name="connsiteX100" fmla="*/ 10271967 w 12192000"/>
              <a:gd name="connsiteY100" fmla="*/ 3800497 h 6858000"/>
              <a:gd name="connsiteX101" fmla="*/ 10297226 w 12192000"/>
              <a:gd name="connsiteY101" fmla="*/ 3751742 h 6858000"/>
              <a:gd name="connsiteX102" fmla="*/ 10260943 w 12192000"/>
              <a:gd name="connsiteY102" fmla="*/ 3689723 h 6858000"/>
              <a:gd name="connsiteX103" fmla="*/ 10233847 w 12192000"/>
              <a:gd name="connsiteY103" fmla="*/ 3627319 h 6858000"/>
              <a:gd name="connsiteX104" fmla="*/ 10269209 w 12192000"/>
              <a:gd name="connsiteY104" fmla="*/ 3608986 h 6858000"/>
              <a:gd name="connsiteX105" fmla="*/ 10496550 w 12192000"/>
              <a:gd name="connsiteY105" fmla="*/ 3577393 h 6858000"/>
              <a:gd name="connsiteX106" fmla="*/ 10364738 w 12192000"/>
              <a:gd name="connsiteY106" fmla="*/ 3458823 h 6858000"/>
              <a:gd name="connsiteX107" fmla="*/ 10132346 w 12192000"/>
              <a:gd name="connsiteY107" fmla="*/ 3282137 h 6858000"/>
              <a:gd name="connsiteX108" fmla="*/ 10026712 w 12192000"/>
              <a:gd name="connsiteY108" fmla="*/ 3156543 h 6858000"/>
              <a:gd name="connsiteX109" fmla="*/ 10014312 w 12192000"/>
              <a:gd name="connsiteY109" fmla="*/ 3044213 h 6858000"/>
              <a:gd name="connsiteX110" fmla="*/ 9806718 w 12192000"/>
              <a:gd name="connsiteY110" fmla="*/ 2977907 h 6858000"/>
              <a:gd name="connsiteX111" fmla="*/ 10001912 w 12192000"/>
              <a:gd name="connsiteY111" fmla="*/ 2740374 h 6858000"/>
              <a:gd name="connsiteX112" fmla="*/ 10021662 w 12192000"/>
              <a:gd name="connsiteY112" fmla="*/ 2691231 h 6858000"/>
              <a:gd name="connsiteX113" fmla="*/ 9904546 w 12192000"/>
              <a:gd name="connsiteY113" fmla="*/ 2515322 h 6858000"/>
              <a:gd name="connsiteX114" fmla="*/ 9885256 w 12192000"/>
              <a:gd name="connsiteY114" fmla="*/ 2487240 h 6858000"/>
              <a:gd name="connsiteX115" fmla="*/ 9842085 w 12192000"/>
              <a:gd name="connsiteY115" fmla="*/ 2431074 h 6858000"/>
              <a:gd name="connsiteX116" fmla="*/ 9718078 w 12192000"/>
              <a:gd name="connsiteY116" fmla="*/ 2417424 h 6858000"/>
              <a:gd name="connsiteX117" fmla="*/ 9782378 w 12192000"/>
              <a:gd name="connsiteY117" fmla="*/ 2377641 h 6858000"/>
              <a:gd name="connsiteX118" fmla="*/ 9907302 w 12192000"/>
              <a:gd name="connsiteY118" fmla="*/ 2243078 h 6858000"/>
              <a:gd name="connsiteX119" fmla="*/ 9824171 w 12192000"/>
              <a:gd name="connsiteY119" fmla="*/ 2114365 h 6858000"/>
              <a:gd name="connsiteX120" fmla="*/ 9818662 w 12192000"/>
              <a:gd name="connsiteY120" fmla="*/ 2043377 h 6858000"/>
              <a:gd name="connsiteX121" fmla="*/ 9958740 w 12192000"/>
              <a:gd name="connsiteY121" fmla="*/ 1952499 h 6858000"/>
              <a:gd name="connsiteX122" fmla="*/ 10064374 w 12192000"/>
              <a:gd name="connsiteY122" fmla="*/ 1916615 h 6858000"/>
              <a:gd name="connsiteX123" fmla="*/ 10113055 w 12192000"/>
              <a:gd name="connsiteY123" fmla="*/ 1865131 h 6858000"/>
              <a:gd name="connsiteX124" fmla="*/ 10055646 w 12192000"/>
              <a:gd name="connsiteY124" fmla="*/ 1822227 h 6858000"/>
              <a:gd name="connsiteX125" fmla="*/ 9800748 w 12192000"/>
              <a:gd name="connsiteY125" fmla="*/ 1720036 h 6858000"/>
              <a:gd name="connsiteX126" fmla="*/ 9938071 w 12192000"/>
              <a:gd name="connsiteY126" fmla="*/ 1634617 h 6858000"/>
              <a:gd name="connsiteX127" fmla="*/ 9220224 w 12192000"/>
              <a:gd name="connsiteY127" fmla="*/ 1231709 h 6858000"/>
              <a:gd name="connsiteX128" fmla="*/ 9133419 w 12192000"/>
              <a:gd name="connsiteY128" fmla="*/ 1170083 h 6858000"/>
              <a:gd name="connsiteX129" fmla="*/ 8672768 w 12192000"/>
              <a:gd name="connsiteY129" fmla="*/ 1020699 h 6858000"/>
              <a:gd name="connsiteX130" fmla="*/ 8198797 w 12192000"/>
              <a:gd name="connsiteY130" fmla="*/ 915000 h 6858000"/>
              <a:gd name="connsiteX131" fmla="*/ 8528095 w 12192000"/>
              <a:gd name="connsiteY131" fmla="*/ 691898 h 6858000"/>
              <a:gd name="connsiteX132" fmla="*/ 8025190 w 12192000"/>
              <a:gd name="connsiteY132" fmla="*/ 640021 h 6858000"/>
              <a:gd name="connsiteX133" fmla="*/ 7976047 w 12192000"/>
              <a:gd name="connsiteY133" fmla="*/ 641584 h 6858000"/>
              <a:gd name="connsiteX134" fmla="*/ 6988604 w 12192000"/>
              <a:gd name="connsiteY134" fmla="*/ 607260 h 6858000"/>
              <a:gd name="connsiteX135" fmla="*/ 5573116 w 12192000"/>
              <a:gd name="connsiteY135" fmla="*/ 493368 h 6858000"/>
              <a:gd name="connsiteX136" fmla="*/ 4401503 w 12192000"/>
              <a:gd name="connsiteY136" fmla="*/ 425112 h 6858000"/>
              <a:gd name="connsiteX137" fmla="*/ 3154109 w 12192000"/>
              <a:gd name="connsiteY137" fmla="*/ 292499 h 6858000"/>
              <a:gd name="connsiteX138" fmla="*/ 3094406 w 12192000"/>
              <a:gd name="connsiteY138" fmla="*/ 28396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3094406" y="283966"/>
                </a:moveTo>
                <a:cubicBezTo>
                  <a:pt x="3074312" y="283528"/>
                  <a:pt x="3054907" y="288795"/>
                  <a:pt x="3038833" y="309661"/>
                </a:cubicBezTo>
                <a:cubicBezTo>
                  <a:pt x="3124259" y="364657"/>
                  <a:pt x="3233105" y="343983"/>
                  <a:pt x="3348384" y="406000"/>
                </a:cubicBezTo>
                <a:cubicBezTo>
                  <a:pt x="3161001" y="386497"/>
                  <a:pt x="3012653" y="370896"/>
                  <a:pt x="2864309" y="355295"/>
                </a:cubicBezTo>
                <a:cubicBezTo>
                  <a:pt x="2861553" y="366216"/>
                  <a:pt x="2858796" y="377136"/>
                  <a:pt x="2856039" y="388058"/>
                </a:cubicBezTo>
                <a:cubicBezTo>
                  <a:pt x="3045722" y="411070"/>
                  <a:pt x="3221166" y="470356"/>
                  <a:pt x="3405794" y="512089"/>
                </a:cubicBezTo>
                <a:cubicBezTo>
                  <a:pt x="3388799" y="537835"/>
                  <a:pt x="3371808" y="532763"/>
                  <a:pt x="3356651" y="531204"/>
                </a:cubicBezTo>
                <a:cubicBezTo>
                  <a:pt x="3257907" y="521062"/>
                  <a:pt x="3159164" y="510922"/>
                  <a:pt x="3064552" y="483228"/>
                </a:cubicBezTo>
                <a:cubicBezTo>
                  <a:pt x="3043427" y="476987"/>
                  <a:pt x="3017704" y="476987"/>
                  <a:pt x="3005765" y="495708"/>
                </a:cubicBezTo>
                <a:cubicBezTo>
                  <a:pt x="2988771" y="522231"/>
                  <a:pt x="3013113" y="539393"/>
                  <a:pt x="3034700" y="553823"/>
                </a:cubicBezTo>
                <a:cubicBezTo>
                  <a:pt x="3072360" y="578787"/>
                  <a:pt x="3117827" y="571767"/>
                  <a:pt x="3161459" y="576445"/>
                </a:cubicBezTo>
                <a:cubicBezTo>
                  <a:pt x="3277655" y="588537"/>
                  <a:pt x="3333228" y="626370"/>
                  <a:pt x="3358949" y="712961"/>
                </a:cubicBezTo>
                <a:cubicBezTo>
                  <a:pt x="3256987" y="677857"/>
                  <a:pt x="3158703" y="721151"/>
                  <a:pt x="3059960" y="696576"/>
                </a:cubicBezTo>
                <a:cubicBezTo>
                  <a:pt x="3034240" y="690338"/>
                  <a:pt x="2993364" y="699698"/>
                  <a:pt x="3007143" y="729732"/>
                </a:cubicBezTo>
                <a:cubicBezTo>
                  <a:pt x="3020003" y="757814"/>
                  <a:pt x="3062716" y="778096"/>
                  <a:pt x="2986935" y="772635"/>
                </a:cubicBezTo>
                <a:cubicBezTo>
                  <a:pt x="2932740" y="768735"/>
                  <a:pt x="2826647" y="800329"/>
                  <a:pt x="2871197" y="808127"/>
                </a:cubicBezTo>
                <a:cubicBezTo>
                  <a:pt x="2927228" y="817881"/>
                  <a:pt x="2981883" y="831921"/>
                  <a:pt x="3053071" y="847913"/>
                </a:cubicBezTo>
                <a:cubicBezTo>
                  <a:pt x="2974533" y="874043"/>
                  <a:pt x="2918042" y="868584"/>
                  <a:pt x="2858796" y="847913"/>
                </a:cubicBezTo>
                <a:cubicBezTo>
                  <a:pt x="2787150" y="822949"/>
                  <a:pt x="2693916" y="792528"/>
                  <a:pt x="2635588" y="820611"/>
                </a:cubicBezTo>
                <a:cubicBezTo>
                  <a:pt x="2548326" y="862734"/>
                  <a:pt x="2475760" y="836211"/>
                  <a:pt x="2397683" y="829190"/>
                </a:cubicBezTo>
                <a:cubicBezTo>
                  <a:pt x="2238775" y="814759"/>
                  <a:pt x="2081241" y="790576"/>
                  <a:pt x="1921874" y="778877"/>
                </a:cubicBezTo>
                <a:cubicBezTo>
                  <a:pt x="1858036" y="774195"/>
                  <a:pt x="1789143" y="751964"/>
                  <a:pt x="1695450" y="782386"/>
                </a:cubicBezTo>
                <a:cubicBezTo>
                  <a:pt x="2119822" y="938012"/>
                  <a:pt x="2575423" y="928262"/>
                  <a:pt x="2954324" y="1120940"/>
                </a:cubicBezTo>
                <a:cubicBezTo>
                  <a:pt x="2938251" y="1139269"/>
                  <a:pt x="2856502" y="1191535"/>
                  <a:pt x="2890028" y="1195435"/>
                </a:cubicBezTo>
                <a:cubicBezTo>
                  <a:pt x="2984178" y="1206748"/>
                  <a:pt x="3067767" y="1244971"/>
                  <a:pt x="3153652" y="1276563"/>
                </a:cubicBezTo>
                <a:cubicBezTo>
                  <a:pt x="3190855" y="1290216"/>
                  <a:pt x="3235862" y="1308157"/>
                  <a:pt x="3218410" y="1356911"/>
                </a:cubicBezTo>
                <a:cubicBezTo>
                  <a:pt x="3186719" y="1370562"/>
                  <a:pt x="3163296" y="1351451"/>
                  <a:pt x="3137118" y="1349891"/>
                </a:cubicBezTo>
                <a:cubicBezTo>
                  <a:pt x="3110480" y="1348331"/>
                  <a:pt x="3050773" y="1358471"/>
                  <a:pt x="3067309" y="1365102"/>
                </a:cubicBezTo>
                <a:cubicBezTo>
                  <a:pt x="3142629" y="1395136"/>
                  <a:pt x="3007143" y="1467292"/>
                  <a:pt x="3096243" y="1467292"/>
                </a:cubicBezTo>
                <a:cubicBezTo>
                  <a:pt x="3245506" y="1467681"/>
                  <a:pt x="3324961" y="1595613"/>
                  <a:pt x="3468716" y="1599125"/>
                </a:cubicBezTo>
                <a:cubicBezTo>
                  <a:pt x="3491677" y="1599513"/>
                  <a:pt x="3502700" y="1622137"/>
                  <a:pt x="3502241" y="1642029"/>
                </a:cubicBezTo>
                <a:cubicBezTo>
                  <a:pt x="3502241" y="1665822"/>
                  <a:pt x="3481116" y="1670112"/>
                  <a:pt x="3457692" y="1672453"/>
                </a:cubicBezTo>
                <a:cubicBezTo>
                  <a:pt x="3421868" y="1675962"/>
                  <a:pt x="3384667" y="1642029"/>
                  <a:pt x="3337362" y="1688053"/>
                </a:cubicBezTo>
                <a:cubicBezTo>
                  <a:pt x="3422329" y="1714966"/>
                  <a:pt x="3507294" y="1741878"/>
                  <a:pt x="3505915" y="1834318"/>
                </a:cubicBezTo>
                <a:cubicBezTo>
                  <a:pt x="3505457" y="1859279"/>
                  <a:pt x="3540820" y="1868640"/>
                  <a:pt x="3567458" y="1874880"/>
                </a:cubicBezTo>
                <a:cubicBezTo>
                  <a:pt x="3611549" y="1885023"/>
                  <a:pt x="3648750" y="1902965"/>
                  <a:pt x="3672634" y="1937678"/>
                </a:cubicBezTo>
                <a:cubicBezTo>
                  <a:pt x="3672172" y="1944308"/>
                  <a:pt x="3671715" y="1951329"/>
                  <a:pt x="3674470" y="1956789"/>
                </a:cubicBezTo>
                <a:cubicBezTo>
                  <a:pt x="3666664" y="2040646"/>
                  <a:pt x="3602363" y="2038306"/>
                  <a:pt x="3531176" y="2024266"/>
                </a:cubicBezTo>
                <a:cubicBezTo>
                  <a:pt x="3446211" y="2007103"/>
                  <a:pt x="3362164" y="1975900"/>
                  <a:pt x="3272604" y="2005933"/>
                </a:cubicBezTo>
                <a:cubicBezTo>
                  <a:pt x="3398905" y="2046107"/>
                  <a:pt x="3536229" y="2049228"/>
                  <a:pt x="3654720" y="2106564"/>
                </a:cubicBezTo>
                <a:cubicBezTo>
                  <a:pt x="3221166" y="2117095"/>
                  <a:pt x="2838130" y="1936116"/>
                  <a:pt x="2417892" y="1866690"/>
                </a:cubicBezTo>
                <a:cubicBezTo>
                  <a:pt x="2432130" y="1913105"/>
                  <a:pt x="2466114" y="1922465"/>
                  <a:pt x="2496888" y="1929487"/>
                </a:cubicBezTo>
                <a:cubicBezTo>
                  <a:pt x="2652123" y="1964590"/>
                  <a:pt x="2788067" y="2034408"/>
                  <a:pt x="2929526" y="2094862"/>
                </a:cubicBezTo>
                <a:cubicBezTo>
                  <a:pt x="2987851" y="2119825"/>
                  <a:pt x="3030106" y="2144789"/>
                  <a:pt x="3052152" y="2198613"/>
                </a:cubicBezTo>
                <a:cubicBezTo>
                  <a:pt x="3071903" y="2247367"/>
                  <a:pt x="3110021" y="2269990"/>
                  <a:pt x="3180748" y="2255948"/>
                </a:cubicBezTo>
                <a:cubicBezTo>
                  <a:pt x="3238157" y="2244246"/>
                  <a:pt x="3301078" y="2250487"/>
                  <a:pt x="3361244" y="2254777"/>
                </a:cubicBezTo>
                <a:cubicBezTo>
                  <a:pt x="3430596" y="2259459"/>
                  <a:pt x="3508213" y="2314455"/>
                  <a:pt x="3489382" y="2342926"/>
                </a:cubicBezTo>
                <a:cubicBezTo>
                  <a:pt x="3457233" y="2391292"/>
                  <a:pt x="3403498" y="2367110"/>
                  <a:pt x="3355733" y="2361649"/>
                </a:cubicBezTo>
                <a:cubicBezTo>
                  <a:pt x="3301537" y="2355018"/>
                  <a:pt x="3200957" y="2341367"/>
                  <a:pt x="3199121" y="2347216"/>
                </a:cubicBezTo>
                <a:cubicBezTo>
                  <a:pt x="3163754" y="2468518"/>
                  <a:pt x="2914827" y="2362819"/>
                  <a:pt x="2861091" y="2351896"/>
                </a:cubicBezTo>
                <a:cubicBezTo>
                  <a:pt x="2794038" y="2338245"/>
                  <a:pt x="2731116" y="2363208"/>
                  <a:pt x="2667278" y="2369058"/>
                </a:cubicBezTo>
                <a:cubicBezTo>
                  <a:pt x="2610328" y="2374518"/>
                  <a:pt x="2288376" y="2391292"/>
                  <a:pt x="2221781" y="2339805"/>
                </a:cubicBezTo>
                <a:cubicBezTo>
                  <a:pt x="2212595" y="2379978"/>
                  <a:pt x="2231884" y="2396361"/>
                  <a:pt x="2247961" y="2414693"/>
                </a:cubicBezTo>
                <a:cubicBezTo>
                  <a:pt x="2270465" y="2440824"/>
                  <a:pt x="2274138" y="2459157"/>
                  <a:pt x="2231425" y="2479828"/>
                </a:cubicBezTo>
                <a:cubicBezTo>
                  <a:pt x="2109717" y="2539115"/>
                  <a:pt x="2111557" y="2541065"/>
                  <a:pt x="2224996" y="2621414"/>
                </a:cubicBezTo>
                <a:cubicBezTo>
                  <a:pt x="2230509" y="2624923"/>
                  <a:pt x="2228211" y="2636624"/>
                  <a:pt x="2229131" y="2644426"/>
                </a:cubicBezTo>
                <a:cubicBezTo>
                  <a:pt x="2199276" y="2656906"/>
                  <a:pt x="2164373" y="2625703"/>
                  <a:pt x="2129466" y="2659247"/>
                </a:cubicBezTo>
                <a:cubicBezTo>
                  <a:pt x="2281487" y="2806680"/>
                  <a:pt x="2513421" y="2842953"/>
                  <a:pt x="2723312" y="2953726"/>
                </a:cubicBezTo>
                <a:cubicBezTo>
                  <a:pt x="2553377" y="2990389"/>
                  <a:pt x="2451419" y="2862456"/>
                  <a:pt x="2326496" y="2878838"/>
                </a:cubicBezTo>
                <a:cubicBezTo>
                  <a:pt x="2264036" y="2919012"/>
                  <a:pt x="2449582" y="2983367"/>
                  <a:pt x="2272759" y="3002480"/>
                </a:cubicBezTo>
                <a:cubicBezTo>
                  <a:pt x="2349461" y="3037583"/>
                  <a:pt x="2406411" y="3071905"/>
                  <a:pt x="2459226" y="3112471"/>
                </a:cubicBezTo>
                <a:cubicBezTo>
                  <a:pt x="2553377" y="3185016"/>
                  <a:pt x="2571749" y="3232602"/>
                  <a:pt x="2528117" y="3330111"/>
                </a:cubicBezTo>
                <a:cubicBezTo>
                  <a:pt x="2499642" y="3394076"/>
                  <a:pt x="2457848" y="3452973"/>
                  <a:pt x="2494590" y="3529029"/>
                </a:cubicBezTo>
                <a:cubicBezTo>
                  <a:pt x="2520308" y="3581294"/>
                  <a:pt x="2510206" y="3615617"/>
                  <a:pt x="2414677" y="3592215"/>
                </a:cubicBezTo>
                <a:cubicBezTo>
                  <a:pt x="2311799" y="3567251"/>
                  <a:pt x="2273221" y="3614057"/>
                  <a:pt x="2298940" y="3705716"/>
                </a:cubicBezTo>
                <a:cubicBezTo>
                  <a:pt x="2315473" y="3764612"/>
                  <a:pt x="2298020" y="3782553"/>
                  <a:pt x="2227294" y="3775921"/>
                </a:cubicBezTo>
                <a:cubicBezTo>
                  <a:pt x="2149215" y="3768512"/>
                  <a:pt x="2074811" y="3729898"/>
                  <a:pt x="1978366" y="3748620"/>
                </a:cubicBezTo>
                <a:cubicBezTo>
                  <a:pt x="2055522" y="3855492"/>
                  <a:pt x="2220403" y="3825068"/>
                  <a:pt x="2310421" y="3926868"/>
                </a:cubicBezTo>
                <a:cubicBezTo>
                  <a:pt x="2202950" y="3927259"/>
                  <a:pt x="2120739" y="3926868"/>
                  <a:pt x="2041285" y="3904635"/>
                </a:cubicBezTo>
                <a:cubicBezTo>
                  <a:pt x="2008216" y="3895664"/>
                  <a:pt x="1971934" y="3886305"/>
                  <a:pt x="1953565" y="3917116"/>
                </a:cubicBezTo>
                <a:cubicBezTo>
                  <a:pt x="1931978" y="3954170"/>
                  <a:pt x="1976527" y="3968211"/>
                  <a:pt x="2003623" y="3974842"/>
                </a:cubicBezTo>
                <a:cubicBezTo>
                  <a:pt x="2079866" y="3993563"/>
                  <a:pt x="2138192" y="4038028"/>
                  <a:pt x="2201114" y="4072742"/>
                </a:cubicBezTo>
                <a:cubicBezTo>
                  <a:pt x="2339356" y="4148800"/>
                  <a:pt x="2490917" y="4212375"/>
                  <a:pt x="2608032" y="4337967"/>
                </a:cubicBezTo>
                <a:cubicBezTo>
                  <a:pt x="2460606" y="4305983"/>
                  <a:pt x="2350838" y="4231487"/>
                  <a:pt x="2213973" y="4216277"/>
                </a:cubicBezTo>
                <a:cubicBezTo>
                  <a:pt x="2332467" y="4330557"/>
                  <a:pt x="2484945" y="4405834"/>
                  <a:pt x="2629158" y="4488911"/>
                </a:cubicBezTo>
                <a:cubicBezTo>
                  <a:pt x="2670494" y="4512315"/>
                  <a:pt x="2712289" y="4528306"/>
                  <a:pt x="2721471" y="4579399"/>
                </a:cubicBezTo>
                <a:cubicBezTo>
                  <a:pt x="2739385" y="4678470"/>
                  <a:pt x="2793121" y="4760378"/>
                  <a:pt x="2907939" y="4804062"/>
                </a:cubicBezTo>
                <a:cubicBezTo>
                  <a:pt x="2908859" y="4804452"/>
                  <a:pt x="2902428" y="4819274"/>
                  <a:pt x="2898753" y="4829414"/>
                </a:cubicBezTo>
                <a:cubicBezTo>
                  <a:pt x="2828485" y="4832536"/>
                  <a:pt x="2772912" y="4774028"/>
                  <a:pt x="2683352" y="4793141"/>
                </a:cubicBezTo>
                <a:cubicBezTo>
                  <a:pt x="2769239" y="4872708"/>
                  <a:pt x="2840885" y="4944087"/>
                  <a:pt x="2962594" y="4981920"/>
                </a:cubicBezTo>
                <a:cubicBezTo>
                  <a:pt x="3059960" y="5011952"/>
                  <a:pt x="3180289" y="5029503"/>
                  <a:pt x="3251019" y="5127012"/>
                </a:cubicBezTo>
                <a:cubicBezTo>
                  <a:pt x="3168808" y="5146126"/>
                  <a:pt x="3107723" y="5121944"/>
                  <a:pt x="3046180" y="5104781"/>
                </a:cubicBezTo>
                <a:cubicBezTo>
                  <a:pt x="2952030" y="5078258"/>
                  <a:pt x="2858796" y="5048226"/>
                  <a:pt x="2764646" y="5021703"/>
                </a:cubicBezTo>
                <a:cubicBezTo>
                  <a:pt x="2728821" y="5011563"/>
                  <a:pt x="2689782" y="5004540"/>
                  <a:pt x="2666820" y="5052905"/>
                </a:cubicBezTo>
                <a:cubicBezTo>
                  <a:pt x="2786691" y="5063047"/>
                  <a:pt x="2858337" y="5128575"/>
                  <a:pt x="2933657" y="5190198"/>
                </a:cubicBezTo>
                <a:cubicBezTo>
                  <a:pt x="2975911" y="5224912"/>
                  <a:pt x="3010358" y="5271328"/>
                  <a:pt x="3086598" y="5253776"/>
                </a:cubicBezTo>
                <a:cubicBezTo>
                  <a:pt x="3126554" y="5244415"/>
                  <a:pt x="3151814" y="5270547"/>
                  <a:pt x="3147680" y="5302531"/>
                </a:cubicBezTo>
                <a:cubicBezTo>
                  <a:pt x="3132525" y="5415251"/>
                  <a:pt x="3225759" y="5454645"/>
                  <a:pt x="3322204" y="5476487"/>
                </a:cubicBezTo>
                <a:cubicBezTo>
                  <a:pt x="3504998" y="5517440"/>
                  <a:pt x="3657018" y="5613779"/>
                  <a:pt x="3834758" y="5666434"/>
                </a:cubicBezTo>
                <a:cubicBezTo>
                  <a:pt x="4007445" y="5717529"/>
                  <a:pt x="4141095" y="5838830"/>
                  <a:pt x="4314240" y="5902409"/>
                </a:cubicBezTo>
                <a:cubicBezTo>
                  <a:pt x="4439624" y="5948433"/>
                  <a:pt x="4559494" y="6007718"/>
                  <a:pt x="4688552" y="6049453"/>
                </a:cubicBezTo>
                <a:cubicBezTo>
                  <a:pt x="4993968" y="6148131"/>
                  <a:pt x="5305360" y="6227308"/>
                  <a:pt x="5634660" y="6238620"/>
                </a:cubicBezTo>
                <a:cubicBezTo>
                  <a:pt x="5906549" y="6247590"/>
                  <a:pt x="8264931" y="6239010"/>
                  <a:pt x="9222980" y="4955397"/>
                </a:cubicBezTo>
                <a:cubicBezTo>
                  <a:pt x="9241350" y="4949155"/>
                  <a:pt x="9262017" y="4932775"/>
                  <a:pt x="9268448" y="4917173"/>
                </a:cubicBezTo>
                <a:cubicBezTo>
                  <a:pt x="9299220" y="4844235"/>
                  <a:pt x="9374540" y="4812644"/>
                  <a:pt x="9442512" y="4773251"/>
                </a:cubicBezTo>
                <a:cubicBezTo>
                  <a:pt x="9502220" y="4738536"/>
                  <a:pt x="9565600" y="4702263"/>
                  <a:pt x="9590400" y="4643756"/>
                </a:cubicBezTo>
                <a:cubicBezTo>
                  <a:pt x="9623008" y="4565749"/>
                  <a:pt x="9530236" y="4629716"/>
                  <a:pt x="9513242" y="4600073"/>
                </a:cubicBezTo>
                <a:cubicBezTo>
                  <a:pt x="9548605" y="4559509"/>
                  <a:pt x="9603261" y="4522454"/>
                  <a:pt x="9617498" y="4476430"/>
                </a:cubicBezTo>
                <a:cubicBezTo>
                  <a:pt x="9669394" y="4310276"/>
                  <a:pt x="9781460" y="4189364"/>
                  <a:pt x="9949094" y="4095364"/>
                </a:cubicBezTo>
                <a:cubicBezTo>
                  <a:pt x="9997318" y="4068452"/>
                  <a:pt x="10029007" y="4019306"/>
                  <a:pt x="10094686" y="4011507"/>
                </a:cubicBezTo>
                <a:cubicBezTo>
                  <a:pt x="10240735" y="3994345"/>
                  <a:pt x="10194808" y="3860171"/>
                  <a:pt x="10271967" y="3800497"/>
                </a:cubicBezTo>
                <a:cubicBezTo>
                  <a:pt x="10286662" y="3789184"/>
                  <a:pt x="10299980" y="3766953"/>
                  <a:pt x="10297226" y="3751742"/>
                </a:cubicBezTo>
                <a:cubicBezTo>
                  <a:pt x="10293091" y="3729898"/>
                  <a:pt x="10275639" y="3709227"/>
                  <a:pt x="10260943" y="3689723"/>
                </a:cubicBezTo>
                <a:cubicBezTo>
                  <a:pt x="10245786" y="3670222"/>
                  <a:pt x="10222825" y="3653061"/>
                  <a:pt x="10233847" y="3627319"/>
                </a:cubicBezTo>
                <a:cubicBezTo>
                  <a:pt x="10238437" y="3616788"/>
                  <a:pt x="10235225" y="3580125"/>
                  <a:pt x="10269209" y="3608986"/>
                </a:cubicBezTo>
                <a:cubicBezTo>
                  <a:pt x="10362443" y="3688165"/>
                  <a:pt x="10416637" y="3613279"/>
                  <a:pt x="10496550" y="3577393"/>
                </a:cubicBezTo>
                <a:cubicBezTo>
                  <a:pt x="10432253" y="3540340"/>
                  <a:pt x="10374383" y="3514208"/>
                  <a:pt x="10364738" y="3458823"/>
                </a:cubicBezTo>
                <a:cubicBezTo>
                  <a:pt x="10344991" y="3344542"/>
                  <a:pt x="10260485" y="3292277"/>
                  <a:pt x="10132346" y="3282137"/>
                </a:cubicBezTo>
                <a:cubicBezTo>
                  <a:pt x="10179650" y="3171757"/>
                  <a:pt x="10179650" y="3171757"/>
                  <a:pt x="10026712" y="3156543"/>
                </a:cubicBezTo>
                <a:cubicBezTo>
                  <a:pt x="10085499" y="3086337"/>
                  <a:pt x="10085499" y="3068396"/>
                  <a:pt x="10014312" y="3044213"/>
                </a:cubicBezTo>
                <a:cubicBezTo>
                  <a:pt x="9945880" y="3021201"/>
                  <a:pt x="9870100" y="3013401"/>
                  <a:pt x="9806718" y="2977907"/>
                </a:cubicBezTo>
                <a:cubicBezTo>
                  <a:pt x="9865047" y="2888199"/>
                  <a:pt x="9881580" y="2784060"/>
                  <a:pt x="10001912" y="2740374"/>
                </a:cubicBezTo>
                <a:cubicBezTo>
                  <a:pt x="10020741" y="2733743"/>
                  <a:pt x="10033600" y="2706830"/>
                  <a:pt x="10021662" y="2691231"/>
                </a:cubicBezTo>
                <a:cubicBezTo>
                  <a:pt x="9978030" y="2634675"/>
                  <a:pt x="10040492" y="2527414"/>
                  <a:pt x="9904546" y="2515322"/>
                </a:cubicBezTo>
                <a:cubicBezTo>
                  <a:pt x="9887552" y="2514152"/>
                  <a:pt x="9871936" y="2502450"/>
                  <a:pt x="9885256" y="2487240"/>
                </a:cubicBezTo>
                <a:cubicBezTo>
                  <a:pt x="9931184" y="2434196"/>
                  <a:pt x="9875611" y="2437706"/>
                  <a:pt x="9842085" y="2431074"/>
                </a:cubicBezTo>
                <a:cubicBezTo>
                  <a:pt x="9801668" y="2422884"/>
                  <a:pt x="9755740" y="2446287"/>
                  <a:pt x="9718078" y="2417424"/>
                </a:cubicBezTo>
                <a:cubicBezTo>
                  <a:pt x="9726806" y="2386999"/>
                  <a:pt x="9759413" y="2387390"/>
                  <a:pt x="9782378" y="2377641"/>
                </a:cubicBezTo>
                <a:cubicBezTo>
                  <a:pt x="9849430" y="2349558"/>
                  <a:pt x="9904086" y="2316013"/>
                  <a:pt x="9907302" y="2243078"/>
                </a:cubicBezTo>
                <a:cubicBezTo>
                  <a:pt x="9909596" y="2184182"/>
                  <a:pt x="9916946" y="2132305"/>
                  <a:pt x="9824171" y="2114365"/>
                </a:cubicBezTo>
                <a:cubicBezTo>
                  <a:pt x="9785593" y="2106953"/>
                  <a:pt x="9796616" y="2064440"/>
                  <a:pt x="9818662" y="2043377"/>
                </a:cubicBezTo>
                <a:cubicBezTo>
                  <a:pt x="9858160" y="2005933"/>
                  <a:pt x="9890766" y="1956008"/>
                  <a:pt x="9958740" y="1952499"/>
                </a:cubicBezTo>
                <a:cubicBezTo>
                  <a:pt x="10000075" y="1950158"/>
                  <a:pt x="10031764" y="1934556"/>
                  <a:pt x="10064374" y="1916615"/>
                </a:cubicBezTo>
                <a:cubicBezTo>
                  <a:pt x="10087795" y="1903743"/>
                  <a:pt x="10115810" y="1892823"/>
                  <a:pt x="10113055" y="1865131"/>
                </a:cubicBezTo>
                <a:cubicBezTo>
                  <a:pt x="10110302" y="1838607"/>
                  <a:pt x="10083203" y="1827686"/>
                  <a:pt x="10055646" y="1822227"/>
                </a:cubicBezTo>
                <a:cubicBezTo>
                  <a:pt x="9963792" y="1804675"/>
                  <a:pt x="9877448" y="1778933"/>
                  <a:pt x="9800748" y="1720036"/>
                </a:cubicBezTo>
                <a:cubicBezTo>
                  <a:pt x="9851726" y="1688834"/>
                  <a:pt x="9900410" y="1666211"/>
                  <a:pt x="9938071" y="1634617"/>
                </a:cubicBezTo>
                <a:cubicBezTo>
                  <a:pt x="10029007" y="1558172"/>
                  <a:pt x="9258802" y="1317517"/>
                  <a:pt x="9220224" y="1231709"/>
                </a:cubicBezTo>
                <a:cubicBezTo>
                  <a:pt x="9208284" y="1205187"/>
                  <a:pt x="9167410" y="1177883"/>
                  <a:pt x="9133419" y="1170083"/>
                </a:cubicBezTo>
                <a:cubicBezTo>
                  <a:pt x="8974052" y="1133420"/>
                  <a:pt x="8835810" y="1051123"/>
                  <a:pt x="8672768" y="1020699"/>
                </a:cubicBezTo>
                <a:cubicBezTo>
                  <a:pt x="8518912" y="991837"/>
                  <a:pt x="8367350" y="953222"/>
                  <a:pt x="8198797" y="915000"/>
                </a:cubicBezTo>
                <a:cubicBezTo>
                  <a:pt x="8302134" y="819048"/>
                  <a:pt x="8485382" y="830361"/>
                  <a:pt x="8528095" y="691898"/>
                </a:cubicBezTo>
                <a:cubicBezTo>
                  <a:pt x="8361379" y="656013"/>
                  <a:pt x="8185937" y="696968"/>
                  <a:pt x="8025190" y="640021"/>
                </a:cubicBezTo>
                <a:cubicBezTo>
                  <a:pt x="8011411" y="634954"/>
                  <a:pt x="7992579" y="640021"/>
                  <a:pt x="7976047" y="641584"/>
                </a:cubicBezTo>
                <a:cubicBezTo>
                  <a:pt x="7644909" y="672005"/>
                  <a:pt x="7315149" y="645484"/>
                  <a:pt x="6988604" y="607260"/>
                </a:cubicBezTo>
                <a:cubicBezTo>
                  <a:pt x="6518305" y="552656"/>
                  <a:pt x="6046170" y="517941"/>
                  <a:pt x="5573116" y="493368"/>
                </a:cubicBezTo>
                <a:cubicBezTo>
                  <a:pt x="5182272" y="473086"/>
                  <a:pt x="4790511" y="464116"/>
                  <a:pt x="4401503" y="425112"/>
                </a:cubicBezTo>
                <a:cubicBezTo>
                  <a:pt x="3985401" y="383379"/>
                  <a:pt x="3569756" y="336184"/>
                  <a:pt x="3154109" y="292499"/>
                </a:cubicBezTo>
                <a:cubicBezTo>
                  <a:pt x="3135280" y="290549"/>
                  <a:pt x="3114499" y="284406"/>
                  <a:pt x="3094406" y="283966"/>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7" name="Picture 6" descr="Text&#10;&#10;Description automatically generated">
            <a:extLst>
              <a:ext uri="{FF2B5EF4-FFF2-40B4-BE49-F238E27FC236}">
                <a16:creationId xmlns:a16="http://schemas.microsoft.com/office/drawing/2014/main" id="{F97FFD4C-0048-66F2-3C02-73E493367E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9783" y="1201003"/>
            <a:ext cx="3092877" cy="4107976"/>
          </a:xfrm>
          <a:prstGeom prst="rect">
            <a:avLst/>
          </a:prstGeom>
        </p:spPr>
      </p:pic>
      <p:sp>
        <p:nvSpPr>
          <p:cNvPr id="8" name="TextBox 7">
            <a:extLst>
              <a:ext uri="{FF2B5EF4-FFF2-40B4-BE49-F238E27FC236}">
                <a16:creationId xmlns:a16="http://schemas.microsoft.com/office/drawing/2014/main" id="{C81AEEF5-7164-27AA-8F64-B01F7B9C0D68}"/>
              </a:ext>
            </a:extLst>
          </p:cNvPr>
          <p:cNvSpPr txBox="1"/>
          <p:nvPr/>
        </p:nvSpPr>
        <p:spPr>
          <a:xfrm>
            <a:off x="781051" y="685800"/>
            <a:ext cx="2971800" cy="1938992"/>
          </a:xfrm>
          <a:prstGeom prst="rect">
            <a:avLst/>
          </a:prstGeom>
          <a:noFill/>
        </p:spPr>
        <p:txBody>
          <a:bodyPr wrap="square" rtlCol="0">
            <a:spAutoFit/>
          </a:bodyPr>
          <a:lstStyle/>
          <a:p>
            <a:r>
              <a:rPr lang="en-GB" sz="4000" b="1" dirty="0">
                <a:latin typeface="Aharoni" panose="02010803020104030203" pitchFamily="2" charset="-79"/>
                <a:ea typeface="+mj-ea"/>
                <a:cs typeface="Aharoni" panose="02010803020104030203" pitchFamily="2" charset="-79"/>
              </a:rPr>
              <a:t>Mental Health – Analysis </a:t>
            </a:r>
          </a:p>
        </p:txBody>
      </p:sp>
    </p:spTree>
    <p:extLst>
      <p:ext uri="{BB962C8B-B14F-4D97-AF65-F5344CB8AC3E}">
        <p14:creationId xmlns:p14="http://schemas.microsoft.com/office/powerpoint/2010/main" val="1029070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9A98CB6-903F-23B9-BB86-CFDB6525A266}"/>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indent="-228600" algn="ctr">
              <a:lnSpc>
                <a:spcPct val="90000"/>
              </a:lnSpc>
              <a:spcBef>
                <a:spcPct val="0"/>
              </a:spcBef>
              <a:spcAft>
                <a:spcPts val="600"/>
              </a:spcAft>
            </a:pPr>
            <a:r>
              <a:rPr lang="en-US" sz="3600" kern="1200">
                <a:solidFill>
                  <a:srgbClr val="FFFFFF"/>
                </a:solidFill>
                <a:latin typeface="+mj-lt"/>
                <a:ea typeface="+mj-ea"/>
                <a:cs typeface="+mj-cs"/>
              </a:rPr>
              <a:t>Technologies used</a:t>
            </a:r>
          </a:p>
        </p:txBody>
      </p:sp>
      <p:pic>
        <p:nvPicPr>
          <p:cNvPr id="5" name="Picture 4" descr="Text&#10;&#10;Description automatically generated">
            <a:extLst>
              <a:ext uri="{FF2B5EF4-FFF2-40B4-BE49-F238E27FC236}">
                <a16:creationId xmlns:a16="http://schemas.microsoft.com/office/drawing/2014/main" id="{11EDAD26-1240-4257-F9CE-8FA30E5F23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7316" y="1179886"/>
            <a:ext cx="6780700" cy="4495898"/>
          </a:xfrm>
          <a:prstGeom prst="rect">
            <a:avLst/>
          </a:prstGeom>
        </p:spPr>
      </p:pic>
    </p:spTree>
    <p:extLst>
      <p:ext uri="{BB962C8B-B14F-4D97-AF65-F5344CB8AC3E}">
        <p14:creationId xmlns:p14="http://schemas.microsoft.com/office/powerpoint/2010/main" val="3316057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23BC9E4-FF54-EA89-861E-F50980573ED2}"/>
              </a:ext>
            </a:extLst>
          </p:cNvPr>
          <p:cNvPicPr>
            <a:picLocks noChangeAspect="1"/>
          </p:cNvPicPr>
          <p:nvPr/>
        </p:nvPicPr>
        <p:blipFill>
          <a:blip r:embed="rId2"/>
          <a:stretch>
            <a:fillRect/>
          </a:stretch>
        </p:blipFill>
        <p:spPr>
          <a:xfrm>
            <a:off x="643467" y="1827347"/>
            <a:ext cx="5294716" cy="3203303"/>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25859C3-DD84-9A1D-9A11-BFC5C1F0FCC0}"/>
              </a:ext>
            </a:extLst>
          </p:cNvPr>
          <p:cNvPicPr>
            <a:picLocks noChangeAspect="1"/>
          </p:cNvPicPr>
          <p:nvPr/>
        </p:nvPicPr>
        <p:blipFill>
          <a:blip r:embed="rId3"/>
          <a:stretch>
            <a:fillRect/>
          </a:stretch>
        </p:blipFill>
        <p:spPr>
          <a:xfrm>
            <a:off x="6253817" y="1318557"/>
            <a:ext cx="5294715" cy="4220886"/>
          </a:xfrm>
          <a:prstGeom prst="rect">
            <a:avLst/>
          </a:prstGeom>
        </p:spPr>
      </p:pic>
      <p:sp>
        <p:nvSpPr>
          <p:cNvPr id="6" name="TextBox 5">
            <a:extLst>
              <a:ext uri="{FF2B5EF4-FFF2-40B4-BE49-F238E27FC236}">
                <a16:creationId xmlns:a16="http://schemas.microsoft.com/office/drawing/2014/main" id="{1F304E40-00F7-E0F0-7E17-5945E4E9B660}"/>
              </a:ext>
            </a:extLst>
          </p:cNvPr>
          <p:cNvSpPr txBox="1"/>
          <p:nvPr/>
        </p:nvSpPr>
        <p:spPr>
          <a:xfrm>
            <a:off x="1083715" y="830538"/>
            <a:ext cx="3171825" cy="646331"/>
          </a:xfrm>
          <a:prstGeom prst="rect">
            <a:avLst/>
          </a:prstGeom>
          <a:noFill/>
        </p:spPr>
        <p:txBody>
          <a:bodyPr wrap="square" rtlCol="0">
            <a:spAutoFit/>
          </a:bodyPr>
          <a:lstStyle/>
          <a:p>
            <a:pPr marL="285750" indent="-285750">
              <a:buFont typeface="Arial" panose="020B0604020202020204" pitchFamily="34" charset="0"/>
              <a:buChar char="•"/>
            </a:pPr>
            <a:r>
              <a:rPr lang="en-GB" b="1" dirty="0"/>
              <a:t>Python (pandas, matplotlib, numpy)</a:t>
            </a:r>
          </a:p>
        </p:txBody>
      </p:sp>
      <p:sp>
        <p:nvSpPr>
          <p:cNvPr id="7" name="TextBox 6">
            <a:extLst>
              <a:ext uri="{FF2B5EF4-FFF2-40B4-BE49-F238E27FC236}">
                <a16:creationId xmlns:a16="http://schemas.microsoft.com/office/drawing/2014/main" id="{C36E0500-C38B-3916-DCA2-C3033533FFEA}"/>
              </a:ext>
            </a:extLst>
          </p:cNvPr>
          <p:cNvSpPr txBox="1"/>
          <p:nvPr/>
        </p:nvSpPr>
        <p:spPr>
          <a:xfrm>
            <a:off x="6556971" y="893861"/>
            <a:ext cx="3171825" cy="369332"/>
          </a:xfrm>
          <a:prstGeom prst="rect">
            <a:avLst/>
          </a:prstGeom>
          <a:noFill/>
        </p:spPr>
        <p:txBody>
          <a:bodyPr wrap="square" rtlCol="0">
            <a:spAutoFit/>
          </a:bodyPr>
          <a:lstStyle/>
          <a:p>
            <a:pPr marL="285750" indent="-285750">
              <a:buFont typeface="Arial" panose="020B0604020202020204" pitchFamily="34" charset="0"/>
              <a:buChar char="•"/>
            </a:pPr>
            <a:r>
              <a:rPr lang="en-GB" b="1" dirty="0"/>
              <a:t>SQL</a:t>
            </a:r>
          </a:p>
        </p:txBody>
      </p:sp>
    </p:spTree>
    <p:extLst>
      <p:ext uri="{BB962C8B-B14F-4D97-AF65-F5344CB8AC3E}">
        <p14:creationId xmlns:p14="http://schemas.microsoft.com/office/powerpoint/2010/main" val="657468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B21240-F02D-13C5-FDC4-BCE306A4AF71}"/>
              </a:ext>
            </a:extLst>
          </p:cNvPr>
          <p:cNvPicPr>
            <a:picLocks noChangeAspect="1"/>
          </p:cNvPicPr>
          <p:nvPr/>
        </p:nvPicPr>
        <p:blipFill>
          <a:blip r:embed="rId2"/>
          <a:stretch>
            <a:fillRect/>
          </a:stretch>
        </p:blipFill>
        <p:spPr>
          <a:xfrm>
            <a:off x="643467" y="1643063"/>
            <a:ext cx="5291666" cy="3571874"/>
          </a:xfrm>
          <a:prstGeom prst="rect">
            <a:avLst/>
          </a:prstGeom>
        </p:spPr>
      </p:pic>
      <p:pic>
        <p:nvPicPr>
          <p:cNvPr id="3" name="Picture 2">
            <a:extLst>
              <a:ext uri="{FF2B5EF4-FFF2-40B4-BE49-F238E27FC236}">
                <a16:creationId xmlns:a16="http://schemas.microsoft.com/office/drawing/2014/main" id="{7100653A-7977-B83F-B66D-0007CD617CD6}"/>
              </a:ext>
            </a:extLst>
          </p:cNvPr>
          <p:cNvPicPr>
            <a:picLocks noChangeAspect="1"/>
          </p:cNvPicPr>
          <p:nvPr/>
        </p:nvPicPr>
        <p:blipFill>
          <a:blip r:embed="rId3"/>
          <a:stretch>
            <a:fillRect/>
          </a:stretch>
        </p:blipFill>
        <p:spPr>
          <a:xfrm>
            <a:off x="6256865" y="2092854"/>
            <a:ext cx="5291667" cy="2672291"/>
          </a:xfrm>
          <a:prstGeom prst="rect">
            <a:avLst/>
          </a:prstGeom>
        </p:spPr>
      </p:pic>
      <p:sp>
        <p:nvSpPr>
          <p:cNvPr id="6" name="TextBox 5">
            <a:extLst>
              <a:ext uri="{FF2B5EF4-FFF2-40B4-BE49-F238E27FC236}">
                <a16:creationId xmlns:a16="http://schemas.microsoft.com/office/drawing/2014/main" id="{67F10AEF-BB69-5CF5-A848-E72A8149E979}"/>
              </a:ext>
            </a:extLst>
          </p:cNvPr>
          <p:cNvSpPr txBox="1"/>
          <p:nvPr/>
        </p:nvSpPr>
        <p:spPr>
          <a:xfrm>
            <a:off x="533400" y="962025"/>
            <a:ext cx="4743450" cy="369332"/>
          </a:xfrm>
          <a:prstGeom prst="rect">
            <a:avLst/>
          </a:prstGeom>
          <a:noFill/>
        </p:spPr>
        <p:txBody>
          <a:bodyPr wrap="square" rtlCol="0">
            <a:spAutoFit/>
          </a:bodyPr>
          <a:lstStyle/>
          <a:p>
            <a:pPr marL="285750" indent="-285750">
              <a:buFont typeface="Arial" panose="020B0604020202020204" pitchFamily="34" charset="0"/>
              <a:buChar char="•"/>
            </a:pPr>
            <a:r>
              <a:rPr lang="en-GB" b="1" dirty="0"/>
              <a:t>Machine Learning: sklearn, keras, etc</a:t>
            </a:r>
          </a:p>
        </p:txBody>
      </p:sp>
      <p:sp>
        <p:nvSpPr>
          <p:cNvPr id="7" name="TextBox 6">
            <a:extLst>
              <a:ext uri="{FF2B5EF4-FFF2-40B4-BE49-F238E27FC236}">
                <a16:creationId xmlns:a16="http://schemas.microsoft.com/office/drawing/2014/main" id="{CE86DE00-37BC-E553-ABF4-C27458128062}"/>
              </a:ext>
            </a:extLst>
          </p:cNvPr>
          <p:cNvSpPr txBox="1"/>
          <p:nvPr/>
        </p:nvSpPr>
        <p:spPr>
          <a:xfrm>
            <a:off x="7448550" y="962025"/>
            <a:ext cx="4099982" cy="369332"/>
          </a:xfrm>
          <a:prstGeom prst="rect">
            <a:avLst/>
          </a:prstGeom>
          <a:noFill/>
        </p:spPr>
        <p:txBody>
          <a:bodyPr wrap="square" rtlCol="0">
            <a:spAutoFit/>
          </a:bodyPr>
          <a:lstStyle/>
          <a:p>
            <a:pPr marL="285750" indent="-285750">
              <a:buFont typeface="Arial" panose="020B0604020202020204" pitchFamily="34" charset="0"/>
              <a:buChar char="•"/>
            </a:pPr>
            <a:r>
              <a:rPr lang="en-GB" b="1" dirty="0"/>
              <a:t>Tableau</a:t>
            </a:r>
          </a:p>
        </p:txBody>
      </p:sp>
    </p:spTree>
    <p:extLst>
      <p:ext uri="{BB962C8B-B14F-4D97-AF65-F5344CB8AC3E}">
        <p14:creationId xmlns:p14="http://schemas.microsoft.com/office/powerpoint/2010/main" val="1601448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0" name="Freeform: Shape 9">
            <a:extLst>
              <a:ext uri="{FF2B5EF4-FFF2-40B4-BE49-F238E27FC236}">
                <a16:creationId xmlns:a16="http://schemas.microsoft.com/office/drawing/2014/main" id="{8DBEAE55-3EA1-41D7-A212-5F7D8986C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212206"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2" name="Freeform: Shape 11">
            <a:extLst>
              <a:ext uri="{FF2B5EF4-FFF2-40B4-BE49-F238E27FC236}">
                <a16:creationId xmlns:a16="http://schemas.microsoft.com/office/drawing/2014/main" id="{CFC5F0E7-644F-4101-BE72-12825CF5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17551"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3" name="Picture 2" descr="A picture containing light, coelenterate, dark, night&#10;&#10;Description automatically generated">
            <a:extLst>
              <a:ext uri="{FF2B5EF4-FFF2-40B4-BE49-F238E27FC236}">
                <a16:creationId xmlns:a16="http://schemas.microsoft.com/office/drawing/2014/main" id="{E17343AE-2B3D-4635-5FF8-F92E96AF0600}"/>
              </a:ext>
            </a:extLst>
          </p:cNvPr>
          <p:cNvPicPr>
            <a:picLocks noChangeAspect="1"/>
          </p:cNvPicPr>
          <p:nvPr/>
        </p:nvPicPr>
        <p:blipFill rotWithShape="1">
          <a:blip r:embed="rId2">
            <a:extLst>
              <a:ext uri="{28A0092B-C50C-407E-A947-70E740481C1C}">
                <a14:useLocalDpi xmlns:a14="http://schemas.microsoft.com/office/drawing/2010/main" val="0"/>
              </a:ext>
            </a:extLst>
          </a:blip>
          <a:srcRect r="7074" b="-1"/>
          <a:stretch/>
        </p:blipFill>
        <p:spPr>
          <a:xfrm>
            <a:off x="2644776" y="10"/>
            <a:ext cx="9547224" cy="6857990"/>
          </a:xfrm>
          <a:custGeom>
            <a:avLst/>
            <a:gdLst/>
            <a:ahLst/>
            <a:cxnLst/>
            <a:rect l="l" t="t" r="r" b="b"/>
            <a:pathLst>
              <a:path w="9547224" h="6858000">
                <a:moveTo>
                  <a:pt x="1623023" y="0"/>
                </a:moveTo>
                <a:lnTo>
                  <a:pt x="2716256" y="0"/>
                </a:lnTo>
                <a:lnTo>
                  <a:pt x="3032455" y="0"/>
                </a:lnTo>
                <a:lnTo>
                  <a:pt x="3496422" y="0"/>
                </a:lnTo>
                <a:lnTo>
                  <a:pt x="5205951" y="0"/>
                </a:lnTo>
                <a:lnTo>
                  <a:pt x="9547224" y="0"/>
                </a:lnTo>
                <a:lnTo>
                  <a:pt x="9547224" y="6858000"/>
                </a:lnTo>
                <a:lnTo>
                  <a:pt x="5205951" y="6858000"/>
                </a:lnTo>
                <a:lnTo>
                  <a:pt x="3496422" y="6858000"/>
                </a:lnTo>
                <a:lnTo>
                  <a:pt x="3032455"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
        <p:nvSpPr>
          <p:cNvPr id="14" name="Freeform: Shape 13">
            <a:extLst>
              <a:ext uri="{FF2B5EF4-FFF2-40B4-BE49-F238E27FC236}">
                <a16:creationId xmlns:a16="http://schemas.microsoft.com/office/drawing/2014/main" id="{B1F9B6B4-B0C4-45C6-A086-901C960D0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644774" y="0"/>
            <a:ext cx="2756893" cy="6858000"/>
          </a:xfrm>
          <a:custGeom>
            <a:avLst/>
            <a:gdLst>
              <a:gd name="connsiteX0" fmla="*/ 1133870 w 2756893"/>
              <a:gd name="connsiteY0" fmla="*/ 0 h 6858000"/>
              <a:gd name="connsiteX1" fmla="*/ 898082 w 2756893"/>
              <a:gd name="connsiteY1" fmla="*/ 0 h 6858000"/>
              <a:gd name="connsiteX2" fmla="*/ 920668 w 2756893"/>
              <a:gd name="connsiteY2" fmla="*/ 14997 h 6858000"/>
              <a:gd name="connsiteX3" fmla="*/ 2554961 w 2756893"/>
              <a:gd name="connsiteY3" fmla="*/ 3621656 h 6858000"/>
              <a:gd name="connsiteX4" fmla="*/ 641513 w 2756893"/>
              <a:gd name="connsiteY4" fmla="*/ 6374814 h 6858000"/>
              <a:gd name="connsiteX5" fmla="*/ 114086 w 2756893"/>
              <a:gd name="connsiteY5" fmla="*/ 6780599 h 6858000"/>
              <a:gd name="connsiteX6" fmla="*/ 0 w 2756893"/>
              <a:gd name="connsiteY6" fmla="*/ 6858000 h 6858000"/>
              <a:gd name="connsiteX7" fmla="*/ 40637 w 2756893"/>
              <a:gd name="connsiteY7" fmla="*/ 6858000 h 6858000"/>
              <a:gd name="connsiteX8" fmla="*/ 254139 w 2756893"/>
              <a:gd name="connsiteY8" fmla="*/ 6858000 h 6858000"/>
              <a:gd name="connsiteX9" fmla="*/ 365895 w 2756893"/>
              <a:gd name="connsiteY9" fmla="*/ 6780599 h 6858000"/>
              <a:gd name="connsiteX10" fmla="*/ 882543 w 2756893"/>
              <a:gd name="connsiteY10" fmla="*/ 6374814 h 6858000"/>
              <a:gd name="connsiteX11" fmla="*/ 2756893 w 2756893"/>
              <a:gd name="connsiteY11" fmla="*/ 3621656 h 6858000"/>
              <a:gd name="connsiteX12" fmla="*/ 1155994 w 2756893"/>
              <a:gd name="connsiteY12"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6893" h="6858000">
                <a:moveTo>
                  <a:pt x="1133870" y="0"/>
                </a:moveTo>
                <a:lnTo>
                  <a:pt x="898082" y="0"/>
                </a:lnTo>
                <a:lnTo>
                  <a:pt x="920668" y="14997"/>
                </a:lnTo>
                <a:cubicBezTo>
                  <a:pt x="1969257" y="754641"/>
                  <a:pt x="2554961" y="2093192"/>
                  <a:pt x="2554961" y="3621656"/>
                </a:cubicBezTo>
                <a:cubicBezTo>
                  <a:pt x="2554961" y="4969131"/>
                  <a:pt x="1606863" y="5602839"/>
                  <a:pt x="641513" y="6374814"/>
                </a:cubicBezTo>
                <a:cubicBezTo>
                  <a:pt x="465717" y="6515397"/>
                  <a:pt x="291531" y="6653108"/>
                  <a:pt x="114086" y="6780599"/>
                </a:cubicBezTo>
                <a:lnTo>
                  <a:pt x="0" y="6858000"/>
                </a:lnTo>
                <a:lnTo>
                  <a:pt x="40637" y="6858000"/>
                </a:lnTo>
                <a:lnTo>
                  <a:pt x="254139" y="6858000"/>
                </a:lnTo>
                <a:lnTo>
                  <a:pt x="365895" y="6780599"/>
                </a:lnTo>
                <a:cubicBezTo>
                  <a:pt x="539713" y="6653108"/>
                  <a:pt x="710340" y="6515397"/>
                  <a:pt x="882543" y="6374814"/>
                </a:cubicBezTo>
                <a:cubicBezTo>
                  <a:pt x="1828168" y="5602839"/>
                  <a:pt x="2756893" y="4969131"/>
                  <a:pt x="2756893" y="3621656"/>
                </a:cubicBezTo>
                <a:cubicBezTo>
                  <a:pt x="2756893" y="2093192"/>
                  <a:pt x="2183157" y="754641"/>
                  <a:pt x="1155994" y="1499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extBox 3">
            <a:extLst>
              <a:ext uri="{FF2B5EF4-FFF2-40B4-BE49-F238E27FC236}">
                <a16:creationId xmlns:a16="http://schemas.microsoft.com/office/drawing/2014/main" id="{20843DD6-237C-C444-9874-99E53B57BE91}"/>
              </a:ext>
            </a:extLst>
          </p:cNvPr>
          <p:cNvSpPr txBox="1"/>
          <p:nvPr/>
        </p:nvSpPr>
        <p:spPr>
          <a:xfrm>
            <a:off x="29126" y="1838158"/>
            <a:ext cx="2756893" cy="3181684"/>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3600" dirty="0"/>
              <a:t>Machine Learning</a:t>
            </a:r>
          </a:p>
        </p:txBody>
      </p:sp>
    </p:spTree>
    <p:extLst>
      <p:ext uri="{BB962C8B-B14F-4D97-AF65-F5344CB8AC3E}">
        <p14:creationId xmlns:p14="http://schemas.microsoft.com/office/powerpoint/2010/main" val="2481411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a:extLst>
              <a:ext uri="{FF2B5EF4-FFF2-40B4-BE49-F238E27FC236}">
                <a16:creationId xmlns:a16="http://schemas.microsoft.com/office/drawing/2014/main" id="{16431AF8-E6A5-BDB0-2664-05C705C9EE9B}"/>
              </a:ext>
            </a:extLst>
          </p:cNvPr>
          <p:cNvPicPr>
            <a:picLocks noChangeAspect="1"/>
          </p:cNvPicPr>
          <p:nvPr/>
        </p:nvPicPr>
        <p:blipFill>
          <a:blip r:embed="rId2"/>
          <a:stretch>
            <a:fillRect/>
          </a:stretch>
        </p:blipFill>
        <p:spPr>
          <a:xfrm>
            <a:off x="643467" y="801531"/>
            <a:ext cx="7047923" cy="5250702"/>
          </a:xfrm>
          <a:prstGeom prst="rect">
            <a:avLst/>
          </a:prstGeom>
        </p:spPr>
      </p:pic>
      <p:grpSp>
        <p:nvGrpSpPr>
          <p:cNvPr id="11" name="Group 10">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2"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3"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24803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F63FF5A-B9E2-4989-825C-C62CD37CBB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F27F994-D9F0-CFC3-838F-48F8C63C4B92}"/>
              </a:ext>
            </a:extLst>
          </p:cNvPr>
          <p:cNvSpPr txBox="1"/>
          <p:nvPr/>
        </p:nvSpPr>
        <p:spPr>
          <a:xfrm>
            <a:off x="648931" y="2438401"/>
            <a:ext cx="3605571" cy="377952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effectLst/>
              </a:rPr>
              <a:t>Correlation Matrix set up to assess the correlation  : At least 5 of the parameters strongly correlated .</a:t>
            </a:r>
          </a:p>
          <a:p>
            <a:pPr indent="-228600">
              <a:lnSpc>
                <a:spcPct val="90000"/>
              </a:lnSpc>
              <a:spcAft>
                <a:spcPts val="600"/>
              </a:spcAft>
              <a:buFont typeface="Arial" panose="020B0604020202020204" pitchFamily="34" charset="0"/>
              <a:buChar char="•"/>
            </a:pPr>
            <a:r>
              <a:rPr lang="en-US"/>
              <a:t>Feature Selection:  Used input features showing better correlation and dropped the parameters country , latitude and longitude as correlation appeared to be low</a:t>
            </a:r>
          </a:p>
        </p:txBody>
      </p:sp>
      <p:sp>
        <p:nvSpPr>
          <p:cNvPr id="17" name="Rectangle 16">
            <a:extLst>
              <a:ext uri="{FF2B5EF4-FFF2-40B4-BE49-F238E27FC236}">
                <a16:creationId xmlns:a16="http://schemas.microsoft.com/office/drawing/2014/main" id="{577D1452-F0B7-431E-9A24-D3F7103D8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20">
            <a:extLst>
              <a:ext uri="{FF2B5EF4-FFF2-40B4-BE49-F238E27FC236}">
                <a16:creationId xmlns:a16="http://schemas.microsoft.com/office/drawing/2014/main" id="{A660F4F9-5DF5-4F15-BE6A-CD8648BB1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8267" y="559407"/>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ontent Placeholder 6" descr="Chart, treemap chart&#10;&#10;Description automatically generated">
            <a:extLst>
              <a:ext uri="{FF2B5EF4-FFF2-40B4-BE49-F238E27FC236}">
                <a16:creationId xmlns:a16="http://schemas.microsoft.com/office/drawing/2014/main" id="{6B47B5ED-9A23-BB1D-C78A-DDC92340715A}"/>
              </a:ext>
            </a:extLst>
          </p:cNvPr>
          <p:cNvPicPr>
            <a:picLocks noGrp="1" noChangeAspect="1"/>
          </p:cNvPicPr>
          <p:nvPr/>
        </p:nvPicPr>
        <p:blipFill rotWithShape="1">
          <a:blip r:embed="rId2">
            <a:extLst>
              <a:ext uri="{28A0092B-C50C-407E-A947-70E740481C1C}">
                <a14:useLocalDpi xmlns:a14="http://schemas.microsoft.com/office/drawing/2010/main" val="0"/>
              </a:ext>
            </a:extLst>
          </a:blip>
          <a:srcRect l="14661" r="14467"/>
          <a:stretch/>
        </p:blipFill>
        <p:spPr>
          <a:xfrm>
            <a:off x="5283708" y="722376"/>
            <a:ext cx="6263640" cy="5413248"/>
          </a:xfrm>
          <a:prstGeom prst="rect">
            <a:avLst/>
          </a:prstGeom>
          <a:solidFill>
            <a:srgbClr val="FFFFFF">
              <a:shade val="85000"/>
            </a:srgbClr>
          </a:solidFill>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05538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AF7F29B-4448-B828-1AA8-9B0B41A9C443}"/>
              </a:ext>
            </a:extLst>
          </p:cNvPr>
          <p:cNvSpPr txBox="1"/>
          <p:nvPr/>
        </p:nvSpPr>
        <p:spPr>
          <a:xfrm>
            <a:off x="546351" y="433545"/>
            <a:ext cx="11139854" cy="93044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000" dirty="0">
                <a:solidFill>
                  <a:srgbClr val="FFFFFF"/>
                </a:solidFill>
                <a:latin typeface="+mj-lt"/>
                <a:ea typeface="+mj-ea"/>
                <a:cs typeface="+mj-cs"/>
              </a:rPr>
              <a:t>Scatter Plot and Histograms used  to see the correlation between the input and output variable</a:t>
            </a:r>
          </a:p>
        </p:txBody>
      </p:sp>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descr="Table&#10;&#10;Description automatically generated">
            <a:extLst>
              <a:ext uri="{FF2B5EF4-FFF2-40B4-BE49-F238E27FC236}">
                <a16:creationId xmlns:a16="http://schemas.microsoft.com/office/drawing/2014/main" id="{9CC9CAC5-0812-A02D-C42B-35A5FD79B5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707" y="2426818"/>
            <a:ext cx="3997637" cy="3997637"/>
          </a:xfrm>
          <a:prstGeom prst="rect">
            <a:avLst/>
          </a:prstGeom>
        </p:spPr>
      </p:pic>
      <p:cxnSp>
        <p:nvCxnSpPr>
          <p:cNvPr id="21" name="Straight Connector 20">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 name="Picture 2" descr="Chart, histogram&#10;&#10;Description automatically generated">
            <a:extLst>
              <a:ext uri="{FF2B5EF4-FFF2-40B4-BE49-F238E27FC236}">
                <a16:creationId xmlns:a16="http://schemas.microsoft.com/office/drawing/2014/main" id="{D42EDA7D-4B3F-5423-1D91-DDE30498E6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073" y="2604724"/>
            <a:ext cx="5455917" cy="3641825"/>
          </a:xfrm>
          <a:prstGeom prst="rect">
            <a:avLst/>
          </a:prstGeom>
        </p:spPr>
      </p:pic>
    </p:spTree>
    <p:extLst>
      <p:ext uri="{BB962C8B-B14F-4D97-AF65-F5344CB8AC3E}">
        <p14:creationId xmlns:p14="http://schemas.microsoft.com/office/powerpoint/2010/main" val="3123268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E41EDFE4-839B-315B-80D1-54C1CDA09933}"/>
              </a:ext>
            </a:extLst>
          </p:cNvPr>
          <p:cNvSpPr/>
          <p:nvPr/>
        </p:nvSpPr>
        <p:spPr>
          <a:xfrm>
            <a:off x="900023" y="2251494"/>
            <a:ext cx="3292416" cy="22169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ML Model to predict </a:t>
            </a:r>
            <a:r>
              <a:rPr lang="en-GB" dirty="0" err="1"/>
              <a:t>Years_Lost</a:t>
            </a:r>
            <a:r>
              <a:rPr lang="en-GB" dirty="0"/>
              <a:t> based on multiple parameter (diseases) in the population  across various countries </a:t>
            </a:r>
          </a:p>
        </p:txBody>
      </p:sp>
      <p:sp>
        <p:nvSpPr>
          <p:cNvPr id="9" name="Oval 8">
            <a:extLst>
              <a:ext uri="{FF2B5EF4-FFF2-40B4-BE49-F238E27FC236}">
                <a16:creationId xmlns:a16="http://schemas.microsoft.com/office/drawing/2014/main" id="{B6073774-7E69-1C90-36ED-3B0D4A8D7839}"/>
              </a:ext>
            </a:extLst>
          </p:cNvPr>
          <p:cNvSpPr/>
          <p:nvPr/>
        </p:nvSpPr>
        <p:spPr>
          <a:xfrm>
            <a:off x="1544128" y="1130060"/>
            <a:ext cx="207034"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D1F1AEFB-92F9-3876-603E-B822B31F3206}"/>
              </a:ext>
            </a:extLst>
          </p:cNvPr>
          <p:cNvSpPr/>
          <p:nvPr/>
        </p:nvSpPr>
        <p:spPr>
          <a:xfrm>
            <a:off x="1431985" y="484336"/>
            <a:ext cx="2562045" cy="14911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Approach followed  : Supervised ML</a:t>
            </a:r>
          </a:p>
          <a:p>
            <a:pPr algn="ctr"/>
            <a:r>
              <a:rPr lang="en-GB" dirty="0"/>
              <a:t>Regression </a:t>
            </a:r>
          </a:p>
        </p:txBody>
      </p:sp>
      <p:sp>
        <p:nvSpPr>
          <p:cNvPr id="13" name="Oval 12">
            <a:extLst>
              <a:ext uri="{FF2B5EF4-FFF2-40B4-BE49-F238E27FC236}">
                <a16:creationId xmlns:a16="http://schemas.microsoft.com/office/drawing/2014/main" id="{B245C278-0063-E96E-5FD8-51D6E90AB565}"/>
              </a:ext>
            </a:extLst>
          </p:cNvPr>
          <p:cNvSpPr/>
          <p:nvPr/>
        </p:nvSpPr>
        <p:spPr>
          <a:xfrm>
            <a:off x="4895273" y="632565"/>
            <a:ext cx="3639127" cy="17770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Machine learning Model to predict Disorder in future years  amongst the population and also vs gender </a:t>
            </a:r>
          </a:p>
        </p:txBody>
      </p:sp>
      <p:sp>
        <p:nvSpPr>
          <p:cNvPr id="15" name="TextBox 14">
            <a:extLst>
              <a:ext uri="{FF2B5EF4-FFF2-40B4-BE49-F238E27FC236}">
                <a16:creationId xmlns:a16="http://schemas.microsoft.com/office/drawing/2014/main" id="{C2C3A886-56C6-A1D5-7022-6F23B4BDE82C}"/>
              </a:ext>
            </a:extLst>
          </p:cNvPr>
          <p:cNvSpPr txBox="1"/>
          <p:nvPr/>
        </p:nvSpPr>
        <p:spPr>
          <a:xfrm>
            <a:off x="4761781" y="2967487"/>
            <a:ext cx="6530196" cy="923330"/>
          </a:xfrm>
          <a:prstGeom prst="rect">
            <a:avLst/>
          </a:prstGeom>
          <a:noFill/>
        </p:spPr>
        <p:txBody>
          <a:bodyPr wrap="square" rtlCol="0">
            <a:spAutoFit/>
          </a:bodyPr>
          <a:lstStyle/>
          <a:p>
            <a:pPr marL="285750" indent="-285750">
              <a:buFont typeface="Arial" panose="020B0604020202020204" pitchFamily="34" charset="0"/>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Applied label encoder to convert data into numeric  as our country column was categorical</a:t>
            </a:r>
          </a:p>
          <a:p>
            <a:pPr marL="285750" indent="-285750">
              <a:buFont typeface="Arial" panose="020B0604020202020204" pitchFamily="34" charset="0"/>
              <a:buChar char="•"/>
            </a:pPr>
            <a:endParaRPr lang="en-GB" dirty="0"/>
          </a:p>
        </p:txBody>
      </p:sp>
      <p:sp>
        <p:nvSpPr>
          <p:cNvPr id="16" name="TextBox 15">
            <a:extLst>
              <a:ext uri="{FF2B5EF4-FFF2-40B4-BE49-F238E27FC236}">
                <a16:creationId xmlns:a16="http://schemas.microsoft.com/office/drawing/2014/main" id="{E4D76785-1D62-8A4C-8AAD-D548E5C2F57F}"/>
              </a:ext>
            </a:extLst>
          </p:cNvPr>
          <p:cNvSpPr txBox="1"/>
          <p:nvPr/>
        </p:nvSpPr>
        <p:spPr>
          <a:xfrm>
            <a:off x="4192439" y="4168742"/>
            <a:ext cx="6219646" cy="369332"/>
          </a:xfrm>
          <a:prstGeom prst="rect">
            <a:avLst/>
          </a:prstGeom>
          <a:noFill/>
        </p:spPr>
        <p:txBody>
          <a:bodyPr wrap="square" rtlCol="0">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Experimenting with different models</a:t>
            </a:r>
            <a:endParaRPr lang="en-GB" dirty="0"/>
          </a:p>
        </p:txBody>
      </p:sp>
      <p:sp>
        <p:nvSpPr>
          <p:cNvPr id="29" name="TextBox 28">
            <a:extLst>
              <a:ext uri="{FF2B5EF4-FFF2-40B4-BE49-F238E27FC236}">
                <a16:creationId xmlns:a16="http://schemas.microsoft.com/office/drawing/2014/main" id="{CB6E5BA8-4F06-DA92-04D5-B9BC23B023C4}"/>
              </a:ext>
            </a:extLst>
          </p:cNvPr>
          <p:cNvSpPr txBox="1"/>
          <p:nvPr/>
        </p:nvSpPr>
        <p:spPr>
          <a:xfrm>
            <a:off x="4403783" y="5318587"/>
            <a:ext cx="1287494" cy="367423"/>
          </a:xfrm>
          <a:prstGeom prst="rect">
            <a:avLst/>
          </a:prstGeom>
          <a:noFill/>
        </p:spPr>
        <p:txBody>
          <a:bodyPr wrap="square" rtlCol="0">
            <a:spAutoFit/>
          </a:bodyPr>
          <a:lstStyle/>
          <a:p>
            <a:r>
              <a:rPr lang="en-GB" dirty="0"/>
              <a:t>KNN</a:t>
            </a:r>
          </a:p>
        </p:txBody>
      </p:sp>
      <p:sp>
        <p:nvSpPr>
          <p:cNvPr id="30" name="TextBox 29">
            <a:extLst>
              <a:ext uri="{FF2B5EF4-FFF2-40B4-BE49-F238E27FC236}">
                <a16:creationId xmlns:a16="http://schemas.microsoft.com/office/drawing/2014/main" id="{92CFE723-D22E-5ED9-8F9E-BDB457F788A2}"/>
              </a:ext>
            </a:extLst>
          </p:cNvPr>
          <p:cNvSpPr txBox="1"/>
          <p:nvPr/>
        </p:nvSpPr>
        <p:spPr>
          <a:xfrm>
            <a:off x="5272898" y="5357805"/>
            <a:ext cx="991947" cy="369332"/>
          </a:xfrm>
          <a:prstGeom prst="rect">
            <a:avLst/>
          </a:prstGeom>
          <a:noFill/>
        </p:spPr>
        <p:txBody>
          <a:bodyPr wrap="square" rtlCol="0">
            <a:spAutoFit/>
          </a:bodyPr>
          <a:lstStyle/>
          <a:p>
            <a:r>
              <a:rPr lang="en-GB" dirty="0"/>
              <a:t>XGBoost</a:t>
            </a:r>
          </a:p>
        </p:txBody>
      </p:sp>
      <p:sp>
        <p:nvSpPr>
          <p:cNvPr id="31" name="TextBox 30">
            <a:extLst>
              <a:ext uri="{FF2B5EF4-FFF2-40B4-BE49-F238E27FC236}">
                <a16:creationId xmlns:a16="http://schemas.microsoft.com/office/drawing/2014/main" id="{EB792EEF-E1CB-B26C-C8F3-CDB9386BEAF5}"/>
              </a:ext>
            </a:extLst>
          </p:cNvPr>
          <p:cNvSpPr txBox="1"/>
          <p:nvPr/>
        </p:nvSpPr>
        <p:spPr>
          <a:xfrm>
            <a:off x="6578364" y="5357805"/>
            <a:ext cx="1023667" cy="646331"/>
          </a:xfrm>
          <a:prstGeom prst="rect">
            <a:avLst/>
          </a:prstGeom>
          <a:noFill/>
        </p:spPr>
        <p:txBody>
          <a:bodyPr wrap="square" rtlCol="0">
            <a:spAutoFit/>
          </a:bodyPr>
          <a:lstStyle/>
          <a:p>
            <a:r>
              <a:rPr lang="en-GB" dirty="0"/>
              <a:t>Decision Tree</a:t>
            </a:r>
          </a:p>
        </p:txBody>
      </p:sp>
      <p:sp>
        <p:nvSpPr>
          <p:cNvPr id="33" name="TextBox 32">
            <a:extLst>
              <a:ext uri="{FF2B5EF4-FFF2-40B4-BE49-F238E27FC236}">
                <a16:creationId xmlns:a16="http://schemas.microsoft.com/office/drawing/2014/main" id="{0DA6BDB8-3ABA-514C-78DF-194AB912551E}"/>
              </a:ext>
            </a:extLst>
          </p:cNvPr>
          <p:cNvSpPr txBox="1"/>
          <p:nvPr/>
        </p:nvSpPr>
        <p:spPr>
          <a:xfrm>
            <a:off x="1604513" y="6064370"/>
            <a:ext cx="1768415" cy="646331"/>
          </a:xfrm>
          <a:prstGeom prst="rect">
            <a:avLst/>
          </a:prstGeom>
          <a:noFill/>
        </p:spPr>
        <p:txBody>
          <a:bodyPr wrap="square" rtlCol="0">
            <a:spAutoFit/>
          </a:bodyPr>
          <a:lstStyle/>
          <a:p>
            <a:r>
              <a:rPr lang="en-GB" dirty="0"/>
              <a:t>HyperParameter Tuning</a:t>
            </a:r>
          </a:p>
        </p:txBody>
      </p:sp>
      <p:cxnSp>
        <p:nvCxnSpPr>
          <p:cNvPr id="36" name="Straight Arrow Connector 35">
            <a:extLst>
              <a:ext uri="{FF2B5EF4-FFF2-40B4-BE49-F238E27FC236}">
                <a16:creationId xmlns:a16="http://schemas.microsoft.com/office/drawing/2014/main" id="{A8734E67-6B3A-F0B9-7EB8-C58DF00D8F69}"/>
              </a:ext>
            </a:extLst>
          </p:cNvPr>
          <p:cNvCxnSpPr>
            <a:cxnSpLocks/>
          </p:cNvCxnSpPr>
          <p:nvPr/>
        </p:nvCxnSpPr>
        <p:spPr>
          <a:xfrm flipH="1">
            <a:off x="4743546" y="4510903"/>
            <a:ext cx="291141" cy="807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CFED579-4943-A852-2C44-F42B98BD1BF7}"/>
              </a:ext>
            </a:extLst>
          </p:cNvPr>
          <p:cNvCxnSpPr>
            <a:cxnSpLocks/>
          </p:cNvCxnSpPr>
          <p:nvPr/>
        </p:nvCxnSpPr>
        <p:spPr>
          <a:xfrm>
            <a:off x="5501452" y="4538074"/>
            <a:ext cx="0" cy="817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E375DED-4275-1575-BA62-1643B031B597}"/>
              </a:ext>
            </a:extLst>
          </p:cNvPr>
          <p:cNvCxnSpPr>
            <a:cxnSpLocks/>
          </p:cNvCxnSpPr>
          <p:nvPr/>
        </p:nvCxnSpPr>
        <p:spPr>
          <a:xfrm>
            <a:off x="6294849" y="4506325"/>
            <a:ext cx="462233" cy="883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F37A6E7-6D57-BAB0-276A-40597AE2DBBF}"/>
              </a:ext>
            </a:extLst>
          </p:cNvPr>
          <p:cNvCxnSpPr>
            <a:cxnSpLocks/>
            <a:endCxn id="33" idx="0"/>
          </p:cNvCxnSpPr>
          <p:nvPr/>
        </p:nvCxnSpPr>
        <p:spPr>
          <a:xfrm flipH="1">
            <a:off x="2488721" y="4646527"/>
            <a:ext cx="1555993" cy="14178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46DD98CD-54C7-87E9-978C-4A26371B029D}"/>
              </a:ext>
            </a:extLst>
          </p:cNvPr>
          <p:cNvSpPr txBox="1"/>
          <p:nvPr/>
        </p:nvSpPr>
        <p:spPr>
          <a:xfrm>
            <a:off x="3655265" y="5318275"/>
            <a:ext cx="618002" cy="369332"/>
          </a:xfrm>
          <a:prstGeom prst="rect">
            <a:avLst/>
          </a:prstGeom>
          <a:noFill/>
        </p:spPr>
        <p:txBody>
          <a:bodyPr wrap="square" rtlCol="0">
            <a:spAutoFit/>
          </a:bodyPr>
          <a:lstStyle/>
          <a:p>
            <a:r>
              <a:rPr lang="en-GB" dirty="0"/>
              <a:t>LR</a:t>
            </a:r>
          </a:p>
        </p:txBody>
      </p:sp>
      <p:cxnSp>
        <p:nvCxnSpPr>
          <p:cNvPr id="61" name="Straight Arrow Connector 60">
            <a:extLst>
              <a:ext uri="{FF2B5EF4-FFF2-40B4-BE49-F238E27FC236}">
                <a16:creationId xmlns:a16="http://schemas.microsoft.com/office/drawing/2014/main" id="{6BD998CC-3238-05A8-EF95-3487BEFCEBF3}"/>
              </a:ext>
            </a:extLst>
          </p:cNvPr>
          <p:cNvCxnSpPr>
            <a:cxnSpLocks/>
          </p:cNvCxnSpPr>
          <p:nvPr/>
        </p:nvCxnSpPr>
        <p:spPr>
          <a:xfrm flipH="1">
            <a:off x="3994030" y="4506325"/>
            <a:ext cx="662473" cy="883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4A9216C-CA14-0008-3F31-C879B5077702}"/>
              </a:ext>
            </a:extLst>
          </p:cNvPr>
          <p:cNvSpPr txBox="1"/>
          <p:nvPr/>
        </p:nvSpPr>
        <p:spPr>
          <a:xfrm>
            <a:off x="7602031" y="5389554"/>
            <a:ext cx="1395320" cy="646331"/>
          </a:xfrm>
          <a:prstGeom prst="rect">
            <a:avLst/>
          </a:prstGeom>
          <a:noFill/>
        </p:spPr>
        <p:txBody>
          <a:bodyPr wrap="square" rtlCol="0">
            <a:spAutoFit/>
          </a:bodyPr>
          <a:lstStyle/>
          <a:p>
            <a:r>
              <a:rPr lang="en-GB" dirty="0"/>
              <a:t>Random Forest</a:t>
            </a:r>
          </a:p>
        </p:txBody>
      </p:sp>
      <p:sp>
        <p:nvSpPr>
          <p:cNvPr id="65" name="TextBox 64">
            <a:extLst>
              <a:ext uri="{FF2B5EF4-FFF2-40B4-BE49-F238E27FC236}">
                <a16:creationId xmlns:a16="http://schemas.microsoft.com/office/drawing/2014/main" id="{9876EEBE-3D1B-9DE9-FC99-9396E31998AA}"/>
              </a:ext>
            </a:extLst>
          </p:cNvPr>
          <p:cNvSpPr txBox="1"/>
          <p:nvPr/>
        </p:nvSpPr>
        <p:spPr>
          <a:xfrm>
            <a:off x="8856904" y="5318275"/>
            <a:ext cx="2435074" cy="646331"/>
          </a:xfrm>
          <a:prstGeom prst="rect">
            <a:avLst/>
          </a:prstGeom>
          <a:noFill/>
        </p:spPr>
        <p:txBody>
          <a:bodyPr wrap="square" rtlCol="0">
            <a:spAutoFit/>
          </a:bodyPr>
          <a:lstStyle/>
          <a:p>
            <a:r>
              <a:rPr lang="en-GB" dirty="0"/>
              <a:t>Deep Learning :Keras Model</a:t>
            </a:r>
          </a:p>
        </p:txBody>
      </p:sp>
      <p:cxnSp>
        <p:nvCxnSpPr>
          <p:cNvPr id="68" name="Straight Arrow Connector 67">
            <a:extLst>
              <a:ext uri="{FF2B5EF4-FFF2-40B4-BE49-F238E27FC236}">
                <a16:creationId xmlns:a16="http://schemas.microsoft.com/office/drawing/2014/main" id="{8D0D3B6E-9D7F-B7C2-A92E-A5B398585334}"/>
              </a:ext>
            </a:extLst>
          </p:cNvPr>
          <p:cNvCxnSpPr>
            <a:cxnSpLocks/>
          </p:cNvCxnSpPr>
          <p:nvPr/>
        </p:nvCxnSpPr>
        <p:spPr>
          <a:xfrm>
            <a:off x="7316284" y="4506325"/>
            <a:ext cx="620923" cy="9461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3883E68F-CEE2-CE88-A20E-56A383A9F7FE}"/>
              </a:ext>
            </a:extLst>
          </p:cNvPr>
          <p:cNvCxnSpPr/>
          <p:nvPr/>
        </p:nvCxnSpPr>
        <p:spPr>
          <a:xfrm>
            <a:off x="7626745" y="4502701"/>
            <a:ext cx="1621765" cy="921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8514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3">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cxnSp>
        <p:nvCxnSpPr>
          <p:cNvPr id="16" name="Straight Connector 15">
            <a:extLst>
              <a:ext uri="{FF2B5EF4-FFF2-40B4-BE49-F238E27FC236}">
                <a16:creationId xmlns:a16="http://schemas.microsoft.com/office/drawing/2014/main" id="{02E9B2EE-76CA-47F3-9977-3F2FCB7FD2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739239"/>
            <a:ext cx="0" cy="32004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A974312-327F-7572-486B-BD895D83F6DC}"/>
              </a:ext>
            </a:extLst>
          </p:cNvPr>
          <p:cNvPicPr>
            <a:picLocks noChangeAspect="1"/>
          </p:cNvPicPr>
          <p:nvPr/>
        </p:nvPicPr>
        <p:blipFill>
          <a:blip r:embed="rId2"/>
          <a:stretch>
            <a:fillRect/>
          </a:stretch>
        </p:blipFill>
        <p:spPr>
          <a:xfrm>
            <a:off x="653814" y="4037686"/>
            <a:ext cx="5248440" cy="1580613"/>
          </a:xfrm>
          <a:prstGeom prst="rect">
            <a:avLst/>
          </a:prstGeom>
        </p:spPr>
      </p:pic>
      <p:pic>
        <p:nvPicPr>
          <p:cNvPr id="7" name="Picture 6">
            <a:extLst>
              <a:ext uri="{FF2B5EF4-FFF2-40B4-BE49-F238E27FC236}">
                <a16:creationId xmlns:a16="http://schemas.microsoft.com/office/drawing/2014/main" id="{08ED705A-8486-8FC4-E6E7-43F047C03EF1}"/>
              </a:ext>
            </a:extLst>
          </p:cNvPr>
          <p:cNvPicPr>
            <a:picLocks noChangeAspect="1"/>
          </p:cNvPicPr>
          <p:nvPr/>
        </p:nvPicPr>
        <p:blipFill>
          <a:blip r:embed="rId3"/>
          <a:stretch>
            <a:fillRect/>
          </a:stretch>
        </p:blipFill>
        <p:spPr>
          <a:xfrm>
            <a:off x="6192990" y="4037686"/>
            <a:ext cx="5324475" cy="1660867"/>
          </a:xfrm>
          <a:prstGeom prst="rect">
            <a:avLst/>
          </a:prstGeom>
        </p:spPr>
      </p:pic>
      <p:pic>
        <p:nvPicPr>
          <p:cNvPr id="8" name="Picture 7" descr="Chart, histogram&#10;&#10;Description automatically generated">
            <a:extLst>
              <a:ext uri="{FF2B5EF4-FFF2-40B4-BE49-F238E27FC236}">
                <a16:creationId xmlns:a16="http://schemas.microsoft.com/office/drawing/2014/main" id="{ED47732F-4D78-1B9D-17AA-0ADCBCA0A0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149" y="1368988"/>
            <a:ext cx="5124090" cy="2251586"/>
          </a:xfrm>
          <a:prstGeom prst="rect">
            <a:avLst/>
          </a:prstGeom>
        </p:spPr>
      </p:pic>
      <p:pic>
        <p:nvPicPr>
          <p:cNvPr id="9" name="Picture 8" descr="Chart, line chart&#10;&#10;Description automatically generated">
            <a:extLst>
              <a:ext uri="{FF2B5EF4-FFF2-40B4-BE49-F238E27FC236}">
                <a16:creationId xmlns:a16="http://schemas.microsoft.com/office/drawing/2014/main" id="{5B9035A6-4EA5-F101-CF52-DE9FF938E7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4091" y="1125184"/>
            <a:ext cx="3942271" cy="2739193"/>
          </a:xfrm>
          <a:prstGeom prst="rect">
            <a:avLst/>
          </a:prstGeom>
        </p:spPr>
      </p:pic>
      <p:sp>
        <p:nvSpPr>
          <p:cNvPr id="11" name="TextBox 10">
            <a:extLst>
              <a:ext uri="{FF2B5EF4-FFF2-40B4-BE49-F238E27FC236}">
                <a16:creationId xmlns:a16="http://schemas.microsoft.com/office/drawing/2014/main" id="{09D09D94-8E09-E402-475C-B94AF90F8376}"/>
              </a:ext>
            </a:extLst>
          </p:cNvPr>
          <p:cNvSpPr txBox="1"/>
          <p:nvPr/>
        </p:nvSpPr>
        <p:spPr>
          <a:xfrm>
            <a:off x="754043" y="821562"/>
            <a:ext cx="5124090" cy="369332"/>
          </a:xfrm>
          <a:prstGeom prst="rect">
            <a:avLst/>
          </a:prstGeom>
          <a:noFill/>
        </p:spPr>
        <p:txBody>
          <a:bodyPr wrap="square" rtlCol="0">
            <a:spAutoFit/>
          </a:bodyPr>
          <a:lstStyle/>
          <a:p>
            <a:r>
              <a:rPr lang="en-GB" dirty="0"/>
              <a:t>Some of our ML models:</a:t>
            </a:r>
          </a:p>
        </p:txBody>
      </p:sp>
      <p:sp>
        <p:nvSpPr>
          <p:cNvPr id="13" name="TextBox 12">
            <a:extLst>
              <a:ext uri="{FF2B5EF4-FFF2-40B4-BE49-F238E27FC236}">
                <a16:creationId xmlns:a16="http://schemas.microsoft.com/office/drawing/2014/main" id="{994BE99C-790C-98E6-0705-3D8685015927}"/>
              </a:ext>
            </a:extLst>
          </p:cNvPr>
          <p:cNvSpPr txBox="1"/>
          <p:nvPr/>
        </p:nvSpPr>
        <p:spPr>
          <a:xfrm>
            <a:off x="824926" y="3591999"/>
            <a:ext cx="3942271" cy="369332"/>
          </a:xfrm>
          <a:prstGeom prst="rect">
            <a:avLst/>
          </a:prstGeom>
          <a:noFill/>
        </p:spPr>
        <p:txBody>
          <a:bodyPr wrap="square" rtlCol="0">
            <a:spAutoFit/>
          </a:bodyPr>
          <a:lstStyle/>
          <a:p>
            <a:r>
              <a:rPr lang="en-GB" dirty="0"/>
              <a:t>Results </a:t>
            </a:r>
          </a:p>
        </p:txBody>
      </p:sp>
    </p:spTree>
    <p:extLst>
      <p:ext uri="{BB962C8B-B14F-4D97-AF65-F5344CB8AC3E}">
        <p14:creationId xmlns:p14="http://schemas.microsoft.com/office/powerpoint/2010/main" val="874683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FABBDD-BEEB-47CC-9DC2-83E0BCD19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72E14A10-F6FE-46B8-9F62-D170790442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7625" y="0"/>
            <a:ext cx="11097905" cy="6858000"/>
            <a:chOff x="547625" y="0"/>
            <a:chExt cx="11097905" cy="6858000"/>
          </a:xfrm>
        </p:grpSpPr>
        <p:sp>
          <p:nvSpPr>
            <p:cNvPr id="11" name="Freeform: Shape 10">
              <a:extLst>
                <a:ext uri="{FF2B5EF4-FFF2-40B4-BE49-F238E27FC236}">
                  <a16:creationId xmlns:a16="http://schemas.microsoft.com/office/drawing/2014/main" id="{CF9D6573-DAA5-4FC7-9CC6-80FFE63718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907575" y="0"/>
              <a:ext cx="10345003" cy="6858000"/>
            </a:xfrm>
            <a:custGeom>
              <a:avLst/>
              <a:gdLst>
                <a:gd name="connsiteX0" fmla="*/ 7551973 w 9174595"/>
                <a:gd name="connsiteY0" fmla="*/ 0 h 6858000"/>
                <a:gd name="connsiteX1" fmla="*/ 5634635 w 9174595"/>
                <a:gd name="connsiteY1" fmla="*/ 0 h 6858000"/>
                <a:gd name="connsiteX2" fmla="*/ 5550590 w 9174595"/>
                <a:gd name="connsiteY2" fmla="*/ 0 h 6858000"/>
                <a:gd name="connsiteX3" fmla="*/ 5480986 w 9174595"/>
                <a:gd name="connsiteY3" fmla="*/ 0 h 6858000"/>
                <a:gd name="connsiteX4" fmla="*/ 4886240 w 9174595"/>
                <a:gd name="connsiteY4" fmla="*/ 0 h 6858000"/>
                <a:gd name="connsiteX5" fmla="*/ 4816638 w 9174595"/>
                <a:gd name="connsiteY5" fmla="*/ 0 h 6858000"/>
                <a:gd name="connsiteX6" fmla="*/ 4357958 w 9174595"/>
                <a:gd name="connsiteY6" fmla="*/ 0 h 6858000"/>
                <a:gd name="connsiteX7" fmla="*/ 4288354 w 9174595"/>
                <a:gd name="connsiteY7" fmla="*/ 0 h 6858000"/>
                <a:gd name="connsiteX8" fmla="*/ 3693608 w 9174595"/>
                <a:gd name="connsiteY8" fmla="*/ 0 h 6858000"/>
                <a:gd name="connsiteX9" fmla="*/ 3624006 w 9174595"/>
                <a:gd name="connsiteY9" fmla="*/ 0 h 6858000"/>
                <a:gd name="connsiteX10" fmla="*/ 3276448 w 9174595"/>
                <a:gd name="connsiteY10" fmla="*/ 0 h 6858000"/>
                <a:gd name="connsiteX11" fmla="*/ 1622622 w 9174595"/>
                <a:gd name="connsiteY11" fmla="*/ 0 h 6858000"/>
                <a:gd name="connsiteX12" fmla="*/ 1600504 w 9174595"/>
                <a:gd name="connsiteY12" fmla="*/ 14997 h 6858000"/>
                <a:gd name="connsiteX13" fmla="*/ 0 w 9174595"/>
                <a:gd name="connsiteY13" fmla="*/ 3621656 h 6858000"/>
                <a:gd name="connsiteX14" fmla="*/ 1873886 w 9174595"/>
                <a:gd name="connsiteY14" fmla="*/ 6374814 h 6858000"/>
                <a:gd name="connsiteX15" fmla="*/ 2390406 w 9174595"/>
                <a:gd name="connsiteY15" fmla="*/ 6780599 h 6858000"/>
                <a:gd name="connsiteX16" fmla="*/ 2502136 w 9174595"/>
                <a:gd name="connsiteY16" fmla="*/ 6858000 h 6858000"/>
                <a:gd name="connsiteX17" fmla="*/ 3276448 w 9174595"/>
                <a:gd name="connsiteY17" fmla="*/ 6858000 h 6858000"/>
                <a:gd name="connsiteX18" fmla="*/ 3624006 w 9174595"/>
                <a:gd name="connsiteY18" fmla="*/ 6858000 h 6858000"/>
                <a:gd name="connsiteX19" fmla="*/ 3693608 w 9174595"/>
                <a:gd name="connsiteY19" fmla="*/ 6858000 h 6858000"/>
                <a:gd name="connsiteX20" fmla="*/ 4288354 w 9174595"/>
                <a:gd name="connsiteY20" fmla="*/ 6858000 h 6858000"/>
                <a:gd name="connsiteX21" fmla="*/ 4357958 w 9174595"/>
                <a:gd name="connsiteY21" fmla="*/ 6858000 h 6858000"/>
                <a:gd name="connsiteX22" fmla="*/ 4816638 w 9174595"/>
                <a:gd name="connsiteY22" fmla="*/ 6858000 h 6858000"/>
                <a:gd name="connsiteX23" fmla="*/ 4886240 w 9174595"/>
                <a:gd name="connsiteY23" fmla="*/ 6858000 h 6858000"/>
                <a:gd name="connsiteX24" fmla="*/ 5480986 w 9174595"/>
                <a:gd name="connsiteY24" fmla="*/ 6858000 h 6858000"/>
                <a:gd name="connsiteX25" fmla="*/ 5550590 w 9174595"/>
                <a:gd name="connsiteY25" fmla="*/ 6858000 h 6858000"/>
                <a:gd name="connsiteX26" fmla="*/ 5634635 w 9174595"/>
                <a:gd name="connsiteY26" fmla="*/ 6858000 h 6858000"/>
                <a:gd name="connsiteX27" fmla="*/ 6672460 w 9174595"/>
                <a:gd name="connsiteY27" fmla="*/ 6858000 h 6858000"/>
                <a:gd name="connsiteX28" fmla="*/ 6784188 w 9174595"/>
                <a:gd name="connsiteY28" fmla="*/ 6780599 h 6858000"/>
                <a:gd name="connsiteX29" fmla="*/ 7300708 w 9174595"/>
                <a:gd name="connsiteY29" fmla="*/ 6374814 h 6858000"/>
                <a:gd name="connsiteX30" fmla="*/ 9174595 w 9174595"/>
                <a:gd name="connsiteY30" fmla="*/ 3621656 h 6858000"/>
                <a:gd name="connsiteX31" fmla="*/ 7574092 w 9174595"/>
                <a:gd name="connsiteY3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99300304-8097-4497-B7D7-CF98A9A74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0867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916BEB36-8C72-450B-A22A-48D547666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7523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9D8BC9E3-E539-449C-B557-4074751AEF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47625" y="0"/>
              <a:ext cx="2209181" cy="6858000"/>
            </a:xfrm>
            <a:custGeom>
              <a:avLst/>
              <a:gdLst>
                <a:gd name="connsiteX0" fmla="*/ 955085 w 2209181"/>
                <a:gd name="connsiteY0" fmla="*/ 0 h 6858000"/>
                <a:gd name="connsiteX1" fmla="*/ 937727 w 2209181"/>
                <a:gd name="connsiteY1" fmla="*/ 0 h 6858000"/>
                <a:gd name="connsiteX2" fmla="*/ 963738 w 2209181"/>
                <a:gd name="connsiteY2" fmla="*/ 24346 h 6858000"/>
                <a:gd name="connsiteX3" fmla="*/ 2184004 w 2209181"/>
                <a:gd name="connsiteY3" fmla="*/ 3809420 h 6858000"/>
                <a:gd name="connsiteX4" fmla="*/ 218679 w 2209181"/>
                <a:gd name="connsiteY4" fmla="*/ 6681644 h 6858000"/>
                <a:gd name="connsiteX5" fmla="*/ 0 w 2209181"/>
                <a:gd name="connsiteY5" fmla="*/ 6858000 h 6858000"/>
                <a:gd name="connsiteX6" fmla="*/ 19349 w 2209181"/>
                <a:gd name="connsiteY6" fmla="*/ 6858000 h 6858000"/>
                <a:gd name="connsiteX7" fmla="*/ 236958 w 2209181"/>
                <a:gd name="connsiteY7" fmla="*/ 6682507 h 6858000"/>
                <a:gd name="connsiteX8" fmla="*/ 2202283 w 2209181"/>
                <a:gd name="connsiteY8" fmla="*/ 3810283 h 6858000"/>
                <a:gd name="connsiteX9" fmla="*/ 982018 w 2209181"/>
                <a:gd name="connsiteY9" fmla="*/ 252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55085" y="0"/>
                  </a:moveTo>
                  <a:lnTo>
                    <a:pt x="937727" y="0"/>
                  </a:lnTo>
                  <a:lnTo>
                    <a:pt x="963738" y="24346"/>
                  </a:lnTo>
                  <a:cubicBezTo>
                    <a:pt x="1818009" y="885455"/>
                    <a:pt x="2251801" y="2269402"/>
                    <a:pt x="2184004" y="3809420"/>
                  </a:cubicBezTo>
                  <a:cubicBezTo>
                    <a:pt x="2120250" y="5257592"/>
                    <a:pt x="1181008" y="5895709"/>
                    <a:pt x="218679" y="6681644"/>
                  </a:cubicBezTo>
                  <a:lnTo>
                    <a:pt x="0" y="6858000"/>
                  </a:lnTo>
                  <a:lnTo>
                    <a:pt x="19349" y="6858000"/>
                  </a:lnTo>
                  <a:lnTo>
                    <a:pt x="236958" y="6682507"/>
                  </a:lnTo>
                  <a:cubicBezTo>
                    <a:pt x="1199288" y="5896573"/>
                    <a:pt x="2138530" y="5258455"/>
                    <a:pt x="2202283" y="3810283"/>
                  </a:cubicBezTo>
                  <a:cubicBezTo>
                    <a:pt x="2270080" y="2270266"/>
                    <a:pt x="1836289" y="886318"/>
                    <a:pt x="982018" y="25210"/>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074FC277-4245-45E3-A41E-BE1CFF33C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36349" y="0"/>
              <a:ext cx="2209181" cy="6858000"/>
            </a:xfrm>
            <a:custGeom>
              <a:avLst/>
              <a:gdLst>
                <a:gd name="connsiteX0" fmla="*/ 937727 w 2209181"/>
                <a:gd name="connsiteY0" fmla="*/ 0 h 6858000"/>
                <a:gd name="connsiteX1" fmla="*/ 955085 w 2209181"/>
                <a:gd name="connsiteY1" fmla="*/ 0 h 6858000"/>
                <a:gd name="connsiteX2" fmla="*/ 982018 w 2209181"/>
                <a:gd name="connsiteY2" fmla="*/ 25210 h 6858000"/>
                <a:gd name="connsiteX3" fmla="*/ 2202283 w 2209181"/>
                <a:gd name="connsiteY3" fmla="*/ 3810283 h 6858000"/>
                <a:gd name="connsiteX4" fmla="*/ 236958 w 2209181"/>
                <a:gd name="connsiteY4" fmla="*/ 6682507 h 6858000"/>
                <a:gd name="connsiteX5" fmla="*/ 19349 w 2209181"/>
                <a:gd name="connsiteY5" fmla="*/ 6858000 h 6858000"/>
                <a:gd name="connsiteX6" fmla="*/ 0 w 2209181"/>
                <a:gd name="connsiteY6" fmla="*/ 6858000 h 6858000"/>
                <a:gd name="connsiteX7" fmla="*/ 218679 w 2209181"/>
                <a:gd name="connsiteY7" fmla="*/ 6681644 h 6858000"/>
                <a:gd name="connsiteX8" fmla="*/ 2184004 w 2209181"/>
                <a:gd name="connsiteY8" fmla="*/ 3809420 h 6858000"/>
                <a:gd name="connsiteX9" fmla="*/ 963738 w 2209181"/>
                <a:gd name="connsiteY9" fmla="*/ 24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37727" y="0"/>
                  </a:moveTo>
                  <a:lnTo>
                    <a:pt x="955085" y="0"/>
                  </a:lnTo>
                  <a:lnTo>
                    <a:pt x="982018" y="25210"/>
                  </a:lnTo>
                  <a:cubicBezTo>
                    <a:pt x="1836289" y="886318"/>
                    <a:pt x="2270080" y="2270266"/>
                    <a:pt x="2202283" y="3810283"/>
                  </a:cubicBezTo>
                  <a:cubicBezTo>
                    <a:pt x="2138530" y="5258455"/>
                    <a:pt x="1199288" y="5896573"/>
                    <a:pt x="236958" y="6682507"/>
                  </a:cubicBezTo>
                  <a:lnTo>
                    <a:pt x="19349" y="6858000"/>
                  </a:lnTo>
                  <a:lnTo>
                    <a:pt x="0" y="6858000"/>
                  </a:lnTo>
                  <a:lnTo>
                    <a:pt x="218679" y="6681644"/>
                  </a:lnTo>
                  <a:cubicBezTo>
                    <a:pt x="1181008" y="5895709"/>
                    <a:pt x="2120250" y="5257592"/>
                    <a:pt x="2184004" y="3809420"/>
                  </a:cubicBezTo>
                  <a:cubicBezTo>
                    <a:pt x="2251801" y="2269402"/>
                    <a:pt x="1818009" y="885455"/>
                    <a:pt x="963738" y="24346"/>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3" name="Title 4">
            <a:extLst>
              <a:ext uri="{FF2B5EF4-FFF2-40B4-BE49-F238E27FC236}">
                <a16:creationId xmlns:a16="http://schemas.microsoft.com/office/drawing/2014/main" id="{8383DC89-8252-3BC9-AECB-FF39FFD4983B}"/>
              </a:ext>
            </a:extLst>
          </p:cNvPr>
          <p:cNvSpPr txBox="1">
            <a:spLocks/>
          </p:cNvSpPr>
          <p:nvPr/>
        </p:nvSpPr>
        <p:spPr>
          <a:xfrm>
            <a:off x="2491063" y="354937"/>
            <a:ext cx="7178026" cy="90748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600" kern="1200" dirty="0">
                <a:solidFill>
                  <a:schemeClr val="tx1"/>
                </a:solidFill>
                <a:latin typeface="+mj-lt"/>
                <a:ea typeface="+mj-ea"/>
                <a:cs typeface="+mj-cs"/>
              </a:rPr>
              <a:t>Experimentation with models </a:t>
            </a:r>
          </a:p>
        </p:txBody>
      </p:sp>
      <p:sp>
        <p:nvSpPr>
          <p:cNvPr id="2" name="TextBox 1">
            <a:extLst>
              <a:ext uri="{FF2B5EF4-FFF2-40B4-BE49-F238E27FC236}">
                <a16:creationId xmlns:a16="http://schemas.microsoft.com/office/drawing/2014/main" id="{C5D87296-841B-868A-3753-49AA11C8E403}"/>
              </a:ext>
            </a:extLst>
          </p:cNvPr>
          <p:cNvSpPr txBox="1"/>
          <p:nvPr/>
        </p:nvSpPr>
        <p:spPr>
          <a:xfrm>
            <a:off x="1623527" y="1524000"/>
            <a:ext cx="7881442" cy="4895461"/>
          </a:xfrm>
          <a:prstGeom prst="rect">
            <a:avLst/>
          </a:prstGeom>
        </p:spPr>
        <p:txBody>
          <a:bodyPr vert="horz" lIns="91440" tIns="45720" rIns="91440" bIns="45720" rtlCol="0">
            <a:normAutofit lnSpcReduction="10000"/>
          </a:bodyPr>
          <a:lstStyle/>
          <a:p>
            <a:pPr marL="457200" indent="-228600">
              <a:lnSpc>
                <a:spcPct val="90000"/>
              </a:lnSpc>
              <a:buFont typeface="Arial" panose="020B0604020202020204" pitchFamily="34" charset="0"/>
              <a:buChar char="•"/>
            </a:pPr>
            <a:r>
              <a:rPr lang="en-GB" sz="1400" dirty="0">
                <a:effectLst/>
              </a:rPr>
              <a:t>Linear Regression : Benchmark Model only – Only got 75% accuracy on one representation of  Data ( Catch / underlying assumption linear correlation, may not be the case).</a:t>
            </a:r>
          </a:p>
          <a:p>
            <a:pPr marL="457200" indent="-228600">
              <a:lnSpc>
                <a:spcPct val="90000"/>
              </a:lnSpc>
              <a:buFont typeface="Arial" panose="020B0604020202020204" pitchFamily="34" charset="0"/>
              <a:buChar char="•"/>
            </a:pPr>
            <a:endParaRPr lang="en-GB" sz="1400" dirty="0">
              <a:effectLst/>
            </a:endParaRPr>
          </a:p>
          <a:p>
            <a:pPr marL="457200" indent="-228600">
              <a:lnSpc>
                <a:spcPct val="90000"/>
              </a:lnSpc>
              <a:buFont typeface="Arial" panose="020B0604020202020204" pitchFamily="34" charset="0"/>
              <a:buChar char="•"/>
            </a:pPr>
            <a:r>
              <a:rPr lang="en-GB" sz="1400" dirty="0">
                <a:effectLst/>
              </a:rPr>
              <a:t>KNN : New point/sample data assigned value based on how close to points in training set.(Catch/Assumption: data points/instances which exist in close proximity to each other are highly similar).</a:t>
            </a:r>
          </a:p>
          <a:p>
            <a:pPr marL="457200" indent="-228600">
              <a:lnSpc>
                <a:spcPct val="90000"/>
              </a:lnSpc>
              <a:buFont typeface="Arial" panose="020B0604020202020204" pitchFamily="34" charset="0"/>
              <a:buChar char="•"/>
            </a:pPr>
            <a:endParaRPr lang="en-GB" sz="1400" dirty="0">
              <a:effectLst/>
            </a:endParaRPr>
          </a:p>
          <a:p>
            <a:pPr marL="457200" indent="-228600">
              <a:lnSpc>
                <a:spcPct val="90000"/>
              </a:lnSpc>
              <a:buFont typeface="Arial" panose="020B0604020202020204" pitchFamily="34" charset="0"/>
              <a:buChar char="•"/>
            </a:pPr>
            <a:r>
              <a:rPr lang="en-GB" sz="1400" dirty="0">
                <a:effectLst/>
              </a:rPr>
              <a:t>Decision Tree : Handle both continuous , categorical variable. No feature scaling required  . Handles non-linear parameters efficiently.</a:t>
            </a:r>
          </a:p>
          <a:p>
            <a:pPr marL="457200" indent="-228600">
              <a:lnSpc>
                <a:spcPct val="90000"/>
              </a:lnSpc>
              <a:buFont typeface="Arial" panose="020B0604020202020204" pitchFamily="34" charset="0"/>
              <a:buChar char="•"/>
            </a:pPr>
            <a:endParaRPr lang="en-GB" sz="1400" dirty="0">
              <a:effectLst/>
            </a:endParaRPr>
          </a:p>
          <a:p>
            <a:pPr marL="457200" indent="-228600">
              <a:lnSpc>
                <a:spcPct val="90000"/>
              </a:lnSpc>
              <a:buFont typeface="Arial" panose="020B0604020202020204" pitchFamily="34" charset="0"/>
              <a:buChar char="•"/>
            </a:pPr>
            <a:r>
              <a:rPr lang="en-GB" sz="1400" dirty="0">
                <a:effectLst/>
              </a:rPr>
              <a:t> Random Forest : It is capable of handling large datasets with high dimensionality. It enhances the accuracy of the model and prevents the overfitting issue.</a:t>
            </a:r>
          </a:p>
          <a:p>
            <a:pPr marL="457200" indent="-228600">
              <a:lnSpc>
                <a:spcPct val="90000"/>
              </a:lnSpc>
              <a:buFont typeface="Arial" panose="020B0604020202020204" pitchFamily="34" charset="0"/>
              <a:buChar char="•"/>
            </a:pPr>
            <a:endParaRPr lang="en-GB" sz="1400" dirty="0">
              <a:effectLst/>
            </a:endParaRPr>
          </a:p>
          <a:p>
            <a:pPr marL="457200" indent="-228600">
              <a:lnSpc>
                <a:spcPct val="90000"/>
              </a:lnSpc>
              <a:buFont typeface="Arial" panose="020B0604020202020204" pitchFamily="34" charset="0"/>
              <a:buChar char="•"/>
            </a:pPr>
            <a:r>
              <a:rPr lang="en-GB" sz="1400" dirty="0">
                <a:effectLst/>
              </a:rPr>
              <a:t>SVR : Testing this in case our correlation is not linear. SSVR can deploy non-linear kernel and allows for  non-linear fitting problems.</a:t>
            </a:r>
          </a:p>
          <a:p>
            <a:pPr marL="457200" indent="-228600">
              <a:lnSpc>
                <a:spcPct val="90000"/>
              </a:lnSpc>
              <a:buFont typeface="Arial" panose="020B0604020202020204" pitchFamily="34" charset="0"/>
              <a:buChar char="•"/>
            </a:pPr>
            <a:endParaRPr lang="en-GB" sz="1400" dirty="0">
              <a:effectLst/>
            </a:endParaRPr>
          </a:p>
          <a:p>
            <a:pPr marL="457200" indent="-228600">
              <a:lnSpc>
                <a:spcPct val="90000"/>
              </a:lnSpc>
              <a:spcAft>
                <a:spcPts val="800"/>
              </a:spcAft>
              <a:buFont typeface="Arial" panose="020B0604020202020204" pitchFamily="34" charset="0"/>
              <a:buChar char="•"/>
            </a:pPr>
            <a:r>
              <a:rPr lang="en-GB" sz="1400" dirty="0">
                <a:effectLst/>
              </a:rPr>
              <a:t>XGBoost  : Faster than Adaboost. Trains many models in gradual, additive, parallel manner. “Boosting” or improving a single weak model by combining it with several other weak models in order to generate a collectively strong model.</a:t>
            </a:r>
          </a:p>
          <a:p>
            <a:pPr marL="457200" indent="-228600">
              <a:lnSpc>
                <a:spcPct val="90000"/>
              </a:lnSpc>
              <a:spcAft>
                <a:spcPts val="800"/>
              </a:spcAft>
              <a:buFont typeface="Arial" panose="020B0604020202020204" pitchFamily="34" charset="0"/>
              <a:buChar char="•"/>
            </a:pPr>
            <a:r>
              <a:rPr lang="en-GB" sz="1400" dirty="0"/>
              <a:t>HyperParameter Tuning: For Model Optimization . We are passing predefined values for Hyperparameters to the GridSearchCV function. To arrive at optimized vales of hyperparameters to maximise the model’s predictive accuracy.</a:t>
            </a:r>
          </a:p>
          <a:p>
            <a:pPr marL="457200" indent="-228600">
              <a:lnSpc>
                <a:spcPct val="90000"/>
              </a:lnSpc>
              <a:spcAft>
                <a:spcPts val="800"/>
              </a:spcAft>
              <a:buFont typeface="Arial" panose="020B0604020202020204" pitchFamily="34" charset="0"/>
              <a:buChar char="•"/>
            </a:pPr>
            <a:r>
              <a:rPr lang="en-GB" sz="1400" dirty="0"/>
              <a:t>Deep Learning –ANN : To learn and model non-linear and complex relationships where input factors can be correlated. Useful for extracting insights from data however we need  insight into decision making process  as this functions as  black box and increased amounts of computing power.</a:t>
            </a:r>
            <a:endParaRPr lang="en-GB" sz="1400" dirty="0">
              <a:effectLst/>
            </a:endParaRPr>
          </a:p>
          <a:p>
            <a:pPr marL="285750" indent="-228600">
              <a:lnSpc>
                <a:spcPct val="90000"/>
              </a:lnSpc>
              <a:buFont typeface="Arial" panose="020B0604020202020204" pitchFamily="34" charset="0"/>
              <a:buChar char="•"/>
            </a:pPr>
            <a:endParaRPr lang="en-US" sz="800" dirty="0"/>
          </a:p>
        </p:txBody>
      </p:sp>
    </p:spTree>
    <p:extLst>
      <p:ext uri="{BB962C8B-B14F-4D97-AF65-F5344CB8AC3E}">
        <p14:creationId xmlns:p14="http://schemas.microsoft.com/office/powerpoint/2010/main" val="2733396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with low confidence">
            <a:extLst>
              <a:ext uri="{FF2B5EF4-FFF2-40B4-BE49-F238E27FC236}">
                <a16:creationId xmlns:a16="http://schemas.microsoft.com/office/drawing/2014/main" id="{30C051AA-310A-5AC6-E48B-5CC6957D6A2E}"/>
              </a:ext>
            </a:extLst>
          </p:cNvPr>
          <p:cNvPicPr>
            <a:picLocks noChangeAspect="1"/>
          </p:cNvPicPr>
          <p:nvPr/>
        </p:nvPicPr>
        <p:blipFill rotWithShape="1">
          <a:blip r:embed="rId2">
            <a:extLst>
              <a:ext uri="{28A0092B-C50C-407E-A947-70E740481C1C}">
                <a14:useLocalDpi xmlns:a14="http://schemas.microsoft.com/office/drawing/2010/main" val="0"/>
              </a:ext>
            </a:extLst>
          </a:blip>
          <a:srcRect r="6" b="6"/>
          <a:stretch/>
        </p:blipFill>
        <p:spPr>
          <a:xfrm>
            <a:off x="-1" y="10"/>
            <a:ext cx="12192000" cy="6857990"/>
          </a:xfrm>
          <a:prstGeom prst="rect">
            <a:avLst/>
          </a:prstGeom>
        </p:spPr>
      </p:pic>
      <p:sp>
        <p:nvSpPr>
          <p:cNvPr id="16"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18" name="Straight Connector 17">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282B5A7-329C-B040-3A27-E55B0EA68AE7}"/>
              </a:ext>
            </a:extLst>
          </p:cNvPr>
          <p:cNvSpPr txBox="1"/>
          <p:nvPr/>
        </p:nvSpPr>
        <p:spPr>
          <a:xfrm>
            <a:off x="525516" y="3417573"/>
            <a:ext cx="4593021" cy="2619839"/>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a:t>Group members:</a:t>
            </a:r>
          </a:p>
          <a:p>
            <a:pPr indent="-228600">
              <a:lnSpc>
                <a:spcPct val="90000"/>
              </a:lnSpc>
              <a:spcAft>
                <a:spcPts val="600"/>
              </a:spcAft>
              <a:buFont typeface="Arial" panose="020B0604020202020204" pitchFamily="34" charset="0"/>
              <a:buChar char="•"/>
            </a:pPr>
            <a:endParaRPr lang="en-US"/>
          </a:p>
          <a:p>
            <a:pPr marL="285750" indent="-228600">
              <a:lnSpc>
                <a:spcPct val="90000"/>
              </a:lnSpc>
              <a:spcAft>
                <a:spcPts val="600"/>
              </a:spcAft>
              <a:buFont typeface="Arial" panose="020B0604020202020204" pitchFamily="34" charset="0"/>
              <a:buChar char="•"/>
            </a:pPr>
            <a:r>
              <a:rPr lang="en-US"/>
              <a:t>Farah Hayat</a:t>
            </a:r>
          </a:p>
          <a:p>
            <a:pPr marL="285750" indent="-228600">
              <a:lnSpc>
                <a:spcPct val="90000"/>
              </a:lnSpc>
              <a:spcAft>
                <a:spcPts val="600"/>
              </a:spcAft>
              <a:buFont typeface="Arial" panose="020B0604020202020204" pitchFamily="34" charset="0"/>
              <a:buChar char="•"/>
            </a:pPr>
            <a:r>
              <a:rPr lang="en-US"/>
              <a:t>Patricia Colomer</a:t>
            </a:r>
          </a:p>
          <a:p>
            <a:pPr marL="285750" indent="-228600">
              <a:lnSpc>
                <a:spcPct val="90000"/>
              </a:lnSpc>
              <a:spcAft>
                <a:spcPts val="600"/>
              </a:spcAft>
              <a:buFont typeface="Arial" panose="020B0604020202020204" pitchFamily="34" charset="0"/>
              <a:buChar char="•"/>
            </a:pPr>
            <a:r>
              <a:rPr lang="en-US"/>
              <a:t>Prerna Dutt</a:t>
            </a:r>
          </a:p>
          <a:p>
            <a:pPr marL="285750" indent="-228600">
              <a:lnSpc>
                <a:spcPct val="90000"/>
              </a:lnSpc>
              <a:spcAft>
                <a:spcPts val="600"/>
              </a:spcAft>
              <a:buFont typeface="Arial" panose="020B0604020202020204" pitchFamily="34" charset="0"/>
              <a:buChar char="•"/>
            </a:pPr>
            <a:r>
              <a:rPr lang="en-US"/>
              <a:t>Vivian Nnadozie</a:t>
            </a:r>
          </a:p>
        </p:txBody>
      </p:sp>
    </p:spTree>
    <p:extLst>
      <p:ext uri="{BB962C8B-B14F-4D97-AF65-F5344CB8AC3E}">
        <p14:creationId xmlns:p14="http://schemas.microsoft.com/office/powerpoint/2010/main" val="2048419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2CA01E-E3F1-D6CF-D0D7-633D52E247B5}"/>
              </a:ext>
            </a:extLst>
          </p:cNvPr>
          <p:cNvSpPr txBox="1"/>
          <p:nvPr/>
        </p:nvSpPr>
        <p:spPr>
          <a:xfrm>
            <a:off x="1237672" y="748145"/>
            <a:ext cx="8605067" cy="2800767"/>
          </a:xfrm>
          <a:prstGeom prst="rect">
            <a:avLst/>
          </a:prstGeom>
          <a:noFill/>
        </p:spPr>
        <p:txBody>
          <a:bodyPr wrap="square" rtlCol="0">
            <a:spAutoFit/>
          </a:bodyPr>
          <a:lstStyle/>
          <a:p>
            <a:r>
              <a:rPr lang="en-IN" sz="1200" dirty="0">
                <a:latin typeface="Arial" panose="020B0604020202020204" pitchFamily="34" charset="0"/>
                <a:ea typeface="Times New Roman" panose="02020603050405020304" pitchFamily="18" charset="0"/>
                <a:cs typeface="Arial" panose="020B0604020202020204" pitchFamily="34" charset="0"/>
              </a:rPr>
              <a:t> </a:t>
            </a:r>
            <a:endParaRPr lang="en-IN" sz="1200" b="1" dirty="0">
              <a:effectLst/>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400" b="1" dirty="0">
                <a:latin typeface="Arial" panose="020B0604020202020204" pitchFamily="34" charset="0"/>
                <a:ea typeface="Times New Roman" panose="02020603050405020304" pitchFamily="18" charset="0"/>
                <a:cs typeface="Arial" panose="020B0604020202020204" pitchFamily="34" charset="0"/>
              </a:rPr>
              <a:t>Random Forest: Our choice </a:t>
            </a:r>
            <a:endParaRPr lang="en-IN" sz="1400" b="1" dirty="0">
              <a:effectLst/>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200" dirty="0">
                <a:effectLst/>
                <a:latin typeface="Arial" panose="020B0604020202020204" pitchFamily="34" charset="0"/>
                <a:ea typeface="Times New Roman" panose="02020603050405020304" pitchFamily="18" charset="0"/>
                <a:cs typeface="Arial" panose="020B0604020202020204" pitchFamily="34" charset="0"/>
              </a:rPr>
              <a:t>We tried hyperparameter tunning to get best model fit as well as tried different models to find which algorithm is giving better accuracy. We found that random forest is the better choice amongst all algorithms considering th</a:t>
            </a:r>
            <a:r>
              <a:rPr lang="en-IN" sz="1200" dirty="0">
                <a:latin typeface="Arial" panose="020B0604020202020204" pitchFamily="34" charset="0"/>
                <a:ea typeface="Times New Roman" panose="02020603050405020304" pitchFamily="18" charset="0"/>
                <a:cs typeface="Arial" panose="020B0604020202020204" pitchFamily="34" charset="0"/>
              </a:rPr>
              <a:t>e accuracy along with </a:t>
            </a:r>
            <a:r>
              <a:rPr lang="en-IN" sz="1200" dirty="0">
                <a:effectLst/>
                <a:latin typeface="Arial" panose="020B0604020202020204" pitchFamily="34" charset="0"/>
                <a:ea typeface="Times New Roman" panose="02020603050405020304" pitchFamily="18" charset="0"/>
                <a:cs typeface="Arial" panose="020B0604020202020204" pitchFamily="34" charset="0"/>
              </a:rPr>
              <a:t> factors such as complexity , cost , speed  are taken into account.</a:t>
            </a:r>
          </a:p>
          <a:p>
            <a:pPr marL="285750" indent="-285750">
              <a:buFont typeface="Arial" panose="020B0604020202020204" pitchFamily="34" charset="0"/>
              <a:buChar char="•"/>
            </a:pPr>
            <a:r>
              <a:rPr lang="en-IN" sz="1200" dirty="0">
                <a:effectLst/>
                <a:latin typeface="Arial" panose="020B0604020202020204" pitchFamily="34" charset="0"/>
                <a:ea typeface="Times New Roman" panose="02020603050405020304" pitchFamily="18" charset="0"/>
                <a:cs typeface="Arial" panose="020B0604020202020204" pitchFamily="34" charset="0"/>
              </a:rPr>
              <a:t>It can handle both categorical and continuous variables.</a:t>
            </a:r>
          </a:p>
          <a:p>
            <a:pPr marL="285750" indent="-285750">
              <a:buFont typeface="Arial" panose="020B0604020202020204" pitchFamily="34" charset="0"/>
              <a:buChar char="•"/>
            </a:pPr>
            <a:r>
              <a:rPr lang="en-GB" sz="1200" dirty="0">
                <a:effectLst/>
                <a:latin typeface="Arial" panose="020B0604020202020204" pitchFamily="34" charset="0"/>
                <a:ea typeface="Times New Roman" panose="02020603050405020304" pitchFamily="18" charset="0"/>
                <a:cs typeface="Arial" panose="020B0604020202020204" pitchFamily="34" charset="0"/>
              </a:rPr>
              <a:t>It is capable of handling large datasets with high dimensionality. </a:t>
            </a:r>
          </a:p>
          <a:p>
            <a:pPr marL="285750" indent="-285750">
              <a:buFont typeface="Arial" panose="020B0604020202020204" pitchFamily="34" charset="0"/>
              <a:buChar char="•"/>
            </a:pPr>
            <a:r>
              <a:rPr lang="en-GB" sz="1200" dirty="0">
                <a:effectLst/>
                <a:latin typeface="Arial" panose="020B0604020202020204" pitchFamily="34" charset="0"/>
                <a:ea typeface="Times New Roman" panose="02020603050405020304" pitchFamily="18" charset="0"/>
                <a:cs typeface="Arial" panose="020B0604020202020204" pitchFamily="34" charset="0"/>
              </a:rPr>
              <a:t>It enhances the accuracy of the model and prevents the overfitting issue</a:t>
            </a:r>
          </a:p>
          <a:p>
            <a:pPr marL="285750" indent="-285750">
              <a:buFont typeface="Arial" panose="020B0604020202020204" pitchFamily="34" charset="0"/>
              <a:buChar char="•"/>
            </a:pPr>
            <a:r>
              <a:rPr lang="en-GB" sz="1200" dirty="0">
                <a:effectLst/>
                <a:latin typeface="Arial" panose="020B0604020202020204" pitchFamily="34" charset="0"/>
                <a:ea typeface="Times New Roman" panose="02020603050405020304" pitchFamily="18" charset="0"/>
                <a:cs typeface="Arial" panose="020B0604020202020204" pitchFamily="34" charset="0"/>
              </a:rPr>
              <a:t>Robust to outliers </a:t>
            </a:r>
            <a:endParaRPr lang="en-IN" sz="1200" dirty="0">
              <a:effectLst/>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200" dirty="0">
              <a:effectLst/>
              <a:latin typeface="Arial" panose="020B0604020202020204" pitchFamily="34" charset="0"/>
              <a:ea typeface="Times New Roman" panose="02020603050405020304" pitchFamily="18" charset="0"/>
              <a:cs typeface="Arial" panose="020B0604020202020204" pitchFamily="34" charset="0"/>
            </a:endParaRPr>
          </a:p>
          <a:p>
            <a:endParaRPr lang="en-IN" sz="1200" dirty="0">
              <a:effectLst/>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200" dirty="0">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GB" sz="1200" dirty="0">
              <a:effectLst/>
              <a:latin typeface="Arial" panose="020B0604020202020204" pitchFamily="34" charset="0"/>
              <a:ea typeface="Times New Roman" panose="02020603050405020304" pitchFamily="18" charset="0"/>
              <a:cs typeface="Arial" panose="020B0604020202020204" pitchFamily="34" charset="0"/>
            </a:endParaRPr>
          </a:p>
          <a:p>
            <a:endParaRPr lang="en-GB" dirty="0"/>
          </a:p>
        </p:txBody>
      </p:sp>
      <p:pic>
        <p:nvPicPr>
          <p:cNvPr id="4" name="Picture 3" descr="Chart, line chart&#10;&#10;Description automatically generated">
            <a:extLst>
              <a:ext uri="{FF2B5EF4-FFF2-40B4-BE49-F238E27FC236}">
                <a16:creationId xmlns:a16="http://schemas.microsoft.com/office/drawing/2014/main" id="{375006F4-3EE1-416B-3498-A72875BFD7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9330" y="3188101"/>
            <a:ext cx="4163472" cy="3239894"/>
          </a:xfrm>
          <a:prstGeom prst="rect">
            <a:avLst/>
          </a:prstGeom>
        </p:spPr>
      </p:pic>
      <p:pic>
        <p:nvPicPr>
          <p:cNvPr id="6" name="Picture 5" descr="Chart, scatter chart&#10;&#10;Description automatically generated">
            <a:extLst>
              <a:ext uri="{FF2B5EF4-FFF2-40B4-BE49-F238E27FC236}">
                <a16:creationId xmlns:a16="http://schemas.microsoft.com/office/drawing/2014/main" id="{8B54C77F-2160-CEA2-41D0-473A519ABD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073" y="2907917"/>
            <a:ext cx="4418380" cy="3408116"/>
          </a:xfrm>
          <a:prstGeom prst="rect">
            <a:avLst/>
          </a:prstGeom>
        </p:spPr>
      </p:pic>
      <p:sp>
        <p:nvSpPr>
          <p:cNvPr id="7" name="TextBox 6">
            <a:extLst>
              <a:ext uri="{FF2B5EF4-FFF2-40B4-BE49-F238E27FC236}">
                <a16:creationId xmlns:a16="http://schemas.microsoft.com/office/drawing/2014/main" id="{E5FF3A2E-7F12-97E1-DDC3-B91D49B3A03D}"/>
              </a:ext>
            </a:extLst>
          </p:cNvPr>
          <p:cNvSpPr txBox="1"/>
          <p:nvPr/>
        </p:nvSpPr>
        <p:spPr>
          <a:xfrm>
            <a:off x="9152802" y="4765953"/>
            <a:ext cx="2251494" cy="646331"/>
          </a:xfrm>
          <a:prstGeom prst="rect">
            <a:avLst/>
          </a:prstGeom>
          <a:noFill/>
        </p:spPr>
        <p:txBody>
          <a:bodyPr wrap="square" rtlCol="0">
            <a:spAutoFit/>
          </a:bodyPr>
          <a:lstStyle/>
          <a:p>
            <a:r>
              <a:rPr lang="en-GB" dirty="0">
                <a:solidFill>
                  <a:srgbClr val="FF0000"/>
                </a:solidFill>
              </a:rPr>
              <a:t>Red</a:t>
            </a:r>
            <a:r>
              <a:rPr lang="en-GB" dirty="0"/>
              <a:t>: actual values    </a:t>
            </a:r>
          </a:p>
          <a:p>
            <a:r>
              <a:rPr lang="en-GB" dirty="0">
                <a:solidFill>
                  <a:schemeClr val="accent1">
                    <a:lumMod val="75000"/>
                  </a:schemeClr>
                </a:solidFill>
              </a:rPr>
              <a:t>Blue</a:t>
            </a:r>
            <a:r>
              <a:rPr lang="en-GB" dirty="0"/>
              <a:t>: predicted values</a:t>
            </a:r>
          </a:p>
        </p:txBody>
      </p:sp>
      <p:sp>
        <p:nvSpPr>
          <p:cNvPr id="9" name="TextBox 8">
            <a:extLst>
              <a:ext uri="{FF2B5EF4-FFF2-40B4-BE49-F238E27FC236}">
                <a16:creationId xmlns:a16="http://schemas.microsoft.com/office/drawing/2014/main" id="{12C98048-2182-F243-0BE8-50D8A6D586D4}"/>
              </a:ext>
            </a:extLst>
          </p:cNvPr>
          <p:cNvSpPr txBox="1"/>
          <p:nvPr/>
        </p:nvSpPr>
        <p:spPr>
          <a:xfrm>
            <a:off x="6366294" y="6338847"/>
            <a:ext cx="2018581" cy="369332"/>
          </a:xfrm>
          <a:prstGeom prst="rect">
            <a:avLst/>
          </a:prstGeom>
          <a:noFill/>
        </p:spPr>
        <p:txBody>
          <a:bodyPr wrap="square" rtlCol="0">
            <a:spAutoFit/>
          </a:bodyPr>
          <a:lstStyle/>
          <a:p>
            <a:r>
              <a:rPr lang="en-GB" dirty="0"/>
              <a:t>KDE Plot </a:t>
            </a:r>
          </a:p>
        </p:txBody>
      </p:sp>
    </p:spTree>
    <p:extLst>
      <p:ext uri="{BB962C8B-B14F-4D97-AF65-F5344CB8AC3E}">
        <p14:creationId xmlns:p14="http://schemas.microsoft.com/office/powerpoint/2010/main" val="2907475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text, indoor&#10;&#10;Description automatically generated">
            <a:extLst>
              <a:ext uri="{FF2B5EF4-FFF2-40B4-BE49-F238E27FC236}">
                <a16:creationId xmlns:a16="http://schemas.microsoft.com/office/drawing/2014/main" id="{33D6F6AD-3B5E-5566-661A-F275891607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616032"/>
            <a:ext cx="10905066" cy="3625934"/>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FDB7A95-386E-9ABC-FBF8-125F60A8D72B}"/>
              </a:ext>
            </a:extLst>
          </p:cNvPr>
          <p:cNvSpPr txBox="1"/>
          <p:nvPr/>
        </p:nvSpPr>
        <p:spPr>
          <a:xfrm>
            <a:off x="4969347" y="5457851"/>
            <a:ext cx="2253306" cy="1184264"/>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3600" dirty="0"/>
              <a:t>Analysis</a:t>
            </a:r>
          </a:p>
        </p:txBody>
      </p:sp>
    </p:spTree>
    <p:extLst>
      <p:ext uri="{BB962C8B-B14F-4D97-AF65-F5344CB8AC3E}">
        <p14:creationId xmlns:p14="http://schemas.microsoft.com/office/powerpoint/2010/main" val="3011970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51AD8C3-BEBD-0099-930E-C85F38D9F2AB}"/>
              </a:ext>
            </a:extLst>
          </p:cNvPr>
          <p:cNvSpPr txBox="1"/>
          <p:nvPr/>
        </p:nvSpPr>
        <p:spPr>
          <a:xfrm>
            <a:off x="329015" y="425903"/>
            <a:ext cx="3505494" cy="5107150"/>
          </a:xfrm>
          <a:prstGeom prst="rect">
            <a:avLst/>
          </a:prstGeom>
        </p:spPr>
        <p:txBody>
          <a:bodyPr vert="horz" lIns="91440" tIns="45720" rIns="91440" bIns="45720" rtlCol="0">
            <a:normAutofit fontScale="92500" lnSpcReduction="10000"/>
          </a:bodyPr>
          <a:lstStyle/>
          <a:p>
            <a:pPr>
              <a:lnSpc>
                <a:spcPct val="90000"/>
              </a:lnSpc>
              <a:spcAft>
                <a:spcPts val="600"/>
              </a:spcAft>
            </a:pPr>
            <a:r>
              <a:rPr lang="en-GB" sz="2000" dirty="0"/>
              <a:t>We have analysed the mental health records of XX countries from 1990 to 2019 for the most prevalent mental health disorders:</a:t>
            </a:r>
          </a:p>
          <a:p>
            <a:pPr indent="-228600">
              <a:lnSpc>
                <a:spcPct val="90000"/>
              </a:lnSpc>
              <a:spcAft>
                <a:spcPts val="600"/>
              </a:spcAft>
              <a:buFont typeface="Arial" panose="020B0604020202020204" pitchFamily="34" charset="0"/>
              <a:buChar char="•"/>
            </a:pPr>
            <a:r>
              <a:rPr lang="en-GB" sz="2000" dirty="0"/>
              <a:t>Anxiety</a:t>
            </a:r>
          </a:p>
          <a:p>
            <a:pPr indent="-228600">
              <a:lnSpc>
                <a:spcPct val="90000"/>
              </a:lnSpc>
              <a:spcAft>
                <a:spcPts val="600"/>
              </a:spcAft>
              <a:buFont typeface="Arial" panose="020B0604020202020204" pitchFamily="34" charset="0"/>
              <a:buChar char="•"/>
            </a:pPr>
            <a:r>
              <a:rPr lang="en-GB" sz="2000" dirty="0"/>
              <a:t>Depression</a:t>
            </a:r>
          </a:p>
          <a:p>
            <a:pPr indent="-228600">
              <a:lnSpc>
                <a:spcPct val="90000"/>
              </a:lnSpc>
              <a:spcAft>
                <a:spcPts val="600"/>
              </a:spcAft>
              <a:buFont typeface="Arial" panose="020B0604020202020204" pitchFamily="34" charset="0"/>
              <a:buChar char="•"/>
            </a:pPr>
            <a:r>
              <a:rPr lang="en-GB" sz="2000" dirty="0"/>
              <a:t>Alcohol Use</a:t>
            </a:r>
          </a:p>
          <a:p>
            <a:pPr indent="-228600">
              <a:lnSpc>
                <a:spcPct val="90000"/>
              </a:lnSpc>
              <a:spcAft>
                <a:spcPts val="600"/>
              </a:spcAft>
              <a:buFont typeface="Arial" panose="020B0604020202020204" pitchFamily="34" charset="0"/>
              <a:buChar char="•"/>
            </a:pPr>
            <a:r>
              <a:rPr lang="en-GB" sz="2000" dirty="0"/>
              <a:t>Drug use</a:t>
            </a:r>
          </a:p>
          <a:p>
            <a:pPr indent="-228600">
              <a:lnSpc>
                <a:spcPct val="90000"/>
              </a:lnSpc>
              <a:spcAft>
                <a:spcPts val="600"/>
              </a:spcAft>
              <a:buFont typeface="Arial" panose="020B0604020202020204" pitchFamily="34" charset="0"/>
              <a:buChar char="•"/>
            </a:pPr>
            <a:r>
              <a:rPr lang="en-GB" sz="2000" dirty="0"/>
              <a:t>Eating disorder</a:t>
            </a:r>
          </a:p>
          <a:p>
            <a:pPr indent="-228600">
              <a:lnSpc>
                <a:spcPct val="90000"/>
              </a:lnSpc>
              <a:spcAft>
                <a:spcPts val="600"/>
              </a:spcAft>
              <a:buFont typeface="Arial" panose="020B0604020202020204" pitchFamily="34" charset="0"/>
              <a:buChar char="•"/>
            </a:pPr>
            <a:r>
              <a:rPr lang="en-GB" sz="2000" dirty="0"/>
              <a:t>Bipolar disorder</a:t>
            </a:r>
          </a:p>
          <a:p>
            <a:pPr indent="-228600">
              <a:lnSpc>
                <a:spcPct val="90000"/>
              </a:lnSpc>
              <a:spcAft>
                <a:spcPts val="600"/>
              </a:spcAft>
              <a:buFont typeface="Arial" panose="020B0604020202020204" pitchFamily="34" charset="0"/>
              <a:buChar char="•"/>
            </a:pPr>
            <a:r>
              <a:rPr lang="en-GB" sz="2000" dirty="0"/>
              <a:t>Schizophrenia</a:t>
            </a:r>
          </a:p>
          <a:p>
            <a:pPr>
              <a:lnSpc>
                <a:spcPct val="90000"/>
              </a:lnSpc>
              <a:spcAft>
                <a:spcPts val="600"/>
              </a:spcAft>
            </a:pPr>
            <a:endParaRPr lang="en-GB" sz="2000" dirty="0"/>
          </a:p>
          <a:p>
            <a:pPr>
              <a:lnSpc>
                <a:spcPct val="90000"/>
              </a:lnSpc>
              <a:spcAft>
                <a:spcPts val="600"/>
              </a:spcAft>
            </a:pPr>
            <a:r>
              <a:rPr lang="en-GB" sz="2000" dirty="0"/>
              <a:t>We have looked at the effects that these mental health disorders have on life expectancy and predicted what the mental health will be like in the future</a:t>
            </a:r>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p&#10;&#10;Description automatically generated">
            <a:extLst>
              <a:ext uri="{FF2B5EF4-FFF2-40B4-BE49-F238E27FC236}">
                <a16:creationId xmlns:a16="http://schemas.microsoft.com/office/drawing/2014/main" id="{6FAB6051-3AFE-751E-D3C8-C79D4EC408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5862" y="1794634"/>
            <a:ext cx="6019331" cy="3265486"/>
          </a:xfrm>
          <a:prstGeom prst="rect">
            <a:avLst/>
          </a:prstGeom>
          <a:effectLst/>
        </p:spPr>
      </p:pic>
    </p:spTree>
    <p:extLst>
      <p:ext uri="{BB962C8B-B14F-4D97-AF65-F5344CB8AC3E}">
        <p14:creationId xmlns:p14="http://schemas.microsoft.com/office/powerpoint/2010/main" val="1225983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A6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F36E3B9-326F-30B6-B5E6-534E33B83F95}"/>
              </a:ext>
            </a:extLst>
          </p:cNvPr>
          <p:cNvPicPr>
            <a:picLocks noChangeAspect="1"/>
          </p:cNvPicPr>
          <p:nvPr/>
        </p:nvPicPr>
        <p:blipFill>
          <a:blip r:embed="rId2"/>
          <a:stretch>
            <a:fillRect/>
          </a:stretch>
        </p:blipFill>
        <p:spPr>
          <a:xfrm>
            <a:off x="643467" y="1425194"/>
            <a:ext cx="10905066" cy="4007611"/>
          </a:xfrm>
          <a:prstGeom prst="rect">
            <a:avLst/>
          </a:prstGeom>
        </p:spPr>
      </p:pic>
    </p:spTree>
    <p:extLst>
      <p:ext uri="{BB962C8B-B14F-4D97-AF65-F5344CB8AC3E}">
        <p14:creationId xmlns:p14="http://schemas.microsoft.com/office/powerpoint/2010/main" val="2110987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87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D4E536A-A21D-813C-FC2A-AD600C25C060}"/>
              </a:ext>
            </a:extLst>
          </p:cNvPr>
          <p:cNvPicPr>
            <a:picLocks noChangeAspect="1"/>
          </p:cNvPicPr>
          <p:nvPr/>
        </p:nvPicPr>
        <p:blipFill>
          <a:blip r:embed="rId2"/>
          <a:stretch>
            <a:fillRect/>
          </a:stretch>
        </p:blipFill>
        <p:spPr>
          <a:xfrm>
            <a:off x="643467" y="1438826"/>
            <a:ext cx="10905066" cy="3980347"/>
          </a:xfrm>
          <a:prstGeom prst="rect">
            <a:avLst/>
          </a:prstGeom>
        </p:spPr>
      </p:pic>
    </p:spTree>
    <p:extLst>
      <p:ext uri="{BB962C8B-B14F-4D97-AF65-F5344CB8AC3E}">
        <p14:creationId xmlns:p14="http://schemas.microsoft.com/office/powerpoint/2010/main" val="25855077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33BEA5F-F61A-F10E-529F-91169CBCDFEA}"/>
              </a:ext>
            </a:extLst>
          </p:cNvPr>
          <p:cNvSpPr txBox="1"/>
          <p:nvPr/>
        </p:nvSpPr>
        <p:spPr>
          <a:xfrm>
            <a:off x="838200" y="184805"/>
            <a:ext cx="105156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a:solidFill>
                  <a:schemeClr val="tx1"/>
                </a:solidFill>
                <a:latin typeface="+mj-lt"/>
                <a:ea typeface="+mj-ea"/>
                <a:cs typeface="+mj-cs"/>
              </a:rPr>
              <a:t>Prevalence of Alcohol and Drug Use disorders from 1990 to 2019</a:t>
            </a:r>
          </a:p>
        </p:txBody>
      </p:sp>
      <p:pic>
        <p:nvPicPr>
          <p:cNvPr id="2" name="Alcohol_and_drug_use">
            <a:hlinkClick r:id="" action="ppaction://media"/>
            <a:extLst>
              <a:ext uri="{FF2B5EF4-FFF2-40B4-BE49-F238E27FC236}">
                <a16:creationId xmlns:a16="http://schemas.microsoft.com/office/drawing/2014/main" id="{79C65FAA-D1B9-2649-1033-004A3153D51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4325" y="1595960"/>
            <a:ext cx="11601449" cy="4524564"/>
          </a:xfrm>
          <a:prstGeom prst="rect">
            <a:avLst/>
          </a:prstGeom>
        </p:spPr>
      </p:pic>
    </p:spTree>
    <p:extLst>
      <p:ext uri="{BB962C8B-B14F-4D97-AF65-F5344CB8AC3E}">
        <p14:creationId xmlns:p14="http://schemas.microsoft.com/office/powerpoint/2010/main" val="1178536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3BEA5F-F61A-F10E-529F-91169CBCDFEA}"/>
              </a:ext>
            </a:extLst>
          </p:cNvPr>
          <p:cNvSpPr txBox="1"/>
          <p:nvPr/>
        </p:nvSpPr>
        <p:spPr>
          <a:xfrm>
            <a:off x="838200" y="184805"/>
            <a:ext cx="105156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dirty="0">
                <a:solidFill>
                  <a:schemeClr val="tx1"/>
                </a:solidFill>
                <a:latin typeface="+mj-lt"/>
                <a:ea typeface="+mj-ea"/>
                <a:cs typeface="+mj-cs"/>
              </a:rPr>
              <a:t>Prevalence of Anxiety and Depression from 1990 to 2019</a:t>
            </a:r>
          </a:p>
        </p:txBody>
      </p:sp>
      <p:pic>
        <p:nvPicPr>
          <p:cNvPr id="4" name="anxiety_depression">
            <a:hlinkClick r:id="" action="ppaction://media"/>
            <a:extLst>
              <a:ext uri="{FF2B5EF4-FFF2-40B4-BE49-F238E27FC236}">
                <a16:creationId xmlns:a16="http://schemas.microsoft.com/office/drawing/2014/main" id="{FE53A493-56C1-EDEB-6558-5DED284DC13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19099" y="1762902"/>
            <a:ext cx="11477625" cy="4483911"/>
          </a:xfrm>
          <a:prstGeom prst="rect">
            <a:avLst/>
          </a:prstGeom>
        </p:spPr>
      </p:pic>
    </p:spTree>
    <p:extLst>
      <p:ext uri="{BB962C8B-B14F-4D97-AF65-F5344CB8AC3E}">
        <p14:creationId xmlns:p14="http://schemas.microsoft.com/office/powerpoint/2010/main" val="403790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3BEA5F-F61A-F10E-529F-91169CBCDFEA}"/>
              </a:ext>
            </a:extLst>
          </p:cNvPr>
          <p:cNvSpPr txBox="1"/>
          <p:nvPr/>
        </p:nvSpPr>
        <p:spPr>
          <a:xfrm>
            <a:off x="838200" y="184805"/>
            <a:ext cx="105156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dirty="0">
                <a:solidFill>
                  <a:schemeClr val="tx1"/>
                </a:solidFill>
                <a:latin typeface="+mj-lt"/>
                <a:ea typeface="+mj-ea"/>
                <a:cs typeface="+mj-cs"/>
              </a:rPr>
              <a:t>Prevalence of Bipolar disorder and Schizophrenia from 1990 to 2019</a:t>
            </a:r>
          </a:p>
        </p:txBody>
      </p:sp>
      <p:pic>
        <p:nvPicPr>
          <p:cNvPr id="2" name="bipolar_and_schizophrenia">
            <a:hlinkClick r:id="" action="ppaction://media"/>
            <a:extLst>
              <a:ext uri="{FF2B5EF4-FFF2-40B4-BE49-F238E27FC236}">
                <a16:creationId xmlns:a16="http://schemas.microsoft.com/office/drawing/2014/main" id="{6463C85C-EF15-172D-19F9-1AB9B83E109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4628" y="1683467"/>
            <a:ext cx="11729722" cy="4582397"/>
          </a:xfrm>
          <a:prstGeom prst="rect">
            <a:avLst/>
          </a:prstGeom>
        </p:spPr>
      </p:pic>
    </p:spTree>
    <p:extLst>
      <p:ext uri="{BB962C8B-B14F-4D97-AF65-F5344CB8AC3E}">
        <p14:creationId xmlns:p14="http://schemas.microsoft.com/office/powerpoint/2010/main" val="3170130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3BEA5F-F61A-F10E-529F-91169CBCDFEA}"/>
              </a:ext>
            </a:extLst>
          </p:cNvPr>
          <p:cNvSpPr txBox="1"/>
          <p:nvPr/>
        </p:nvSpPr>
        <p:spPr>
          <a:xfrm>
            <a:off x="838200" y="184805"/>
            <a:ext cx="105156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dirty="0">
                <a:solidFill>
                  <a:schemeClr val="tx1"/>
                </a:solidFill>
                <a:latin typeface="+mj-lt"/>
                <a:ea typeface="+mj-ea"/>
                <a:cs typeface="+mj-cs"/>
              </a:rPr>
              <a:t>Prevalence of Eating disorders from 1990 to 2019</a:t>
            </a:r>
          </a:p>
        </p:txBody>
      </p:sp>
      <p:pic>
        <p:nvPicPr>
          <p:cNvPr id="4" name="eating_disorder">
            <a:hlinkClick r:id="" action="ppaction://media"/>
            <a:extLst>
              <a:ext uri="{FF2B5EF4-FFF2-40B4-BE49-F238E27FC236}">
                <a16:creationId xmlns:a16="http://schemas.microsoft.com/office/drawing/2014/main" id="{F66346C9-1BE7-8B37-2C48-293DF9311EC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6862" y="1610993"/>
            <a:ext cx="11598275" cy="4531045"/>
          </a:xfrm>
          <a:prstGeom prst="rect">
            <a:avLst/>
          </a:prstGeom>
        </p:spPr>
      </p:pic>
    </p:spTree>
    <p:extLst>
      <p:ext uri="{BB962C8B-B14F-4D97-AF65-F5344CB8AC3E}">
        <p14:creationId xmlns:p14="http://schemas.microsoft.com/office/powerpoint/2010/main" val="287616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a:extLst>
              <a:ext uri="{FF2B5EF4-FFF2-40B4-BE49-F238E27FC236}">
                <a16:creationId xmlns:a16="http://schemas.microsoft.com/office/drawing/2014/main" id="{A444E987-C50E-BB79-7668-01F5E7F7CD85}"/>
              </a:ext>
            </a:extLst>
          </p:cNvPr>
          <p:cNvPicPr>
            <a:picLocks noChangeAspect="1"/>
          </p:cNvPicPr>
          <p:nvPr/>
        </p:nvPicPr>
        <p:blipFill>
          <a:blip r:embed="rId2"/>
          <a:stretch>
            <a:fillRect/>
          </a:stretch>
        </p:blipFill>
        <p:spPr>
          <a:xfrm>
            <a:off x="1206925" y="553454"/>
            <a:ext cx="9779318" cy="2469279"/>
          </a:xfrm>
          <a:prstGeom prst="rect">
            <a:avLst/>
          </a:prstGeom>
        </p:spPr>
      </p:pic>
      <p:sp>
        <p:nvSpPr>
          <p:cNvPr id="4" name="TextBox 3">
            <a:extLst>
              <a:ext uri="{FF2B5EF4-FFF2-40B4-BE49-F238E27FC236}">
                <a16:creationId xmlns:a16="http://schemas.microsoft.com/office/drawing/2014/main" id="{5B1BCD8B-99B4-555A-976F-D95482844AD3}"/>
              </a:ext>
            </a:extLst>
          </p:cNvPr>
          <p:cNvSpPr txBox="1"/>
          <p:nvPr/>
        </p:nvSpPr>
        <p:spPr>
          <a:xfrm>
            <a:off x="5630779" y="3884452"/>
            <a:ext cx="5723021" cy="239871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b="0" i="0">
                <a:effectLst/>
              </a:rPr>
              <a:t>One DALY represents the loss of the equivalent of one year of full health. DALYs for a disease or health condition are the sum of the years of life lost to due to premature mortality (YLLs) and the years lived with a disability (YLDs) due to prevalent cases of the disease or health condition in a population.</a:t>
            </a:r>
            <a:endParaRPr lang="en-US" sz="2000"/>
          </a:p>
        </p:txBody>
      </p:sp>
    </p:spTree>
    <p:extLst>
      <p:ext uri="{BB962C8B-B14F-4D97-AF65-F5344CB8AC3E}">
        <p14:creationId xmlns:p14="http://schemas.microsoft.com/office/powerpoint/2010/main" val="1867406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17">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20" name="Freeform: Shape 19">
            <a:extLst>
              <a:ext uri="{FF2B5EF4-FFF2-40B4-BE49-F238E27FC236}">
                <a16:creationId xmlns:a16="http://schemas.microsoft.com/office/drawing/2014/main" id="{8DBEAE55-3EA1-41D7-A212-5F7D8986C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212206"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2" name="Freeform: Shape 21">
            <a:extLst>
              <a:ext uri="{FF2B5EF4-FFF2-40B4-BE49-F238E27FC236}">
                <a16:creationId xmlns:a16="http://schemas.microsoft.com/office/drawing/2014/main" id="{CFC5F0E7-644F-4101-BE72-12825CF5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17551"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2" name="Picture 1" descr="A picture containing text, yellow, bright&#10;&#10;Description automatically generated">
            <a:extLst>
              <a:ext uri="{FF2B5EF4-FFF2-40B4-BE49-F238E27FC236}">
                <a16:creationId xmlns:a16="http://schemas.microsoft.com/office/drawing/2014/main" id="{5B80A651-DB65-8DFC-FF92-35D5D4E7CA46}"/>
              </a:ext>
            </a:extLst>
          </p:cNvPr>
          <p:cNvPicPr>
            <a:picLocks noChangeAspect="1"/>
          </p:cNvPicPr>
          <p:nvPr/>
        </p:nvPicPr>
        <p:blipFill rotWithShape="1">
          <a:blip r:embed="rId2">
            <a:extLst>
              <a:ext uri="{28A0092B-C50C-407E-A947-70E740481C1C}">
                <a14:useLocalDpi xmlns:a14="http://schemas.microsoft.com/office/drawing/2010/main" val="0"/>
              </a:ext>
            </a:extLst>
          </a:blip>
          <a:srcRect t="8260" r="1" b="20087"/>
          <a:stretch/>
        </p:blipFill>
        <p:spPr>
          <a:xfrm>
            <a:off x="2644776" y="10"/>
            <a:ext cx="9547224" cy="6857990"/>
          </a:xfrm>
          <a:custGeom>
            <a:avLst/>
            <a:gdLst/>
            <a:ahLst/>
            <a:cxnLst/>
            <a:rect l="l" t="t" r="r" b="b"/>
            <a:pathLst>
              <a:path w="9547224" h="6858000">
                <a:moveTo>
                  <a:pt x="1623023" y="0"/>
                </a:moveTo>
                <a:lnTo>
                  <a:pt x="2716256" y="0"/>
                </a:lnTo>
                <a:lnTo>
                  <a:pt x="3032455" y="0"/>
                </a:lnTo>
                <a:lnTo>
                  <a:pt x="3496422" y="0"/>
                </a:lnTo>
                <a:lnTo>
                  <a:pt x="5205951" y="0"/>
                </a:lnTo>
                <a:lnTo>
                  <a:pt x="9547224" y="0"/>
                </a:lnTo>
                <a:lnTo>
                  <a:pt x="9547224" y="6858000"/>
                </a:lnTo>
                <a:lnTo>
                  <a:pt x="5205951" y="6858000"/>
                </a:lnTo>
                <a:lnTo>
                  <a:pt x="3496422" y="6858000"/>
                </a:lnTo>
                <a:lnTo>
                  <a:pt x="3032455"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
        <p:nvSpPr>
          <p:cNvPr id="33" name="Freeform: Shape 23">
            <a:extLst>
              <a:ext uri="{FF2B5EF4-FFF2-40B4-BE49-F238E27FC236}">
                <a16:creationId xmlns:a16="http://schemas.microsoft.com/office/drawing/2014/main" id="{B1F9B6B4-B0C4-45C6-A086-901C960D0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644774" y="0"/>
            <a:ext cx="2756893" cy="6858000"/>
          </a:xfrm>
          <a:custGeom>
            <a:avLst/>
            <a:gdLst>
              <a:gd name="connsiteX0" fmla="*/ 1133870 w 2756893"/>
              <a:gd name="connsiteY0" fmla="*/ 0 h 6858000"/>
              <a:gd name="connsiteX1" fmla="*/ 898082 w 2756893"/>
              <a:gd name="connsiteY1" fmla="*/ 0 h 6858000"/>
              <a:gd name="connsiteX2" fmla="*/ 920668 w 2756893"/>
              <a:gd name="connsiteY2" fmla="*/ 14997 h 6858000"/>
              <a:gd name="connsiteX3" fmla="*/ 2554961 w 2756893"/>
              <a:gd name="connsiteY3" fmla="*/ 3621656 h 6858000"/>
              <a:gd name="connsiteX4" fmla="*/ 641513 w 2756893"/>
              <a:gd name="connsiteY4" fmla="*/ 6374814 h 6858000"/>
              <a:gd name="connsiteX5" fmla="*/ 114086 w 2756893"/>
              <a:gd name="connsiteY5" fmla="*/ 6780599 h 6858000"/>
              <a:gd name="connsiteX6" fmla="*/ 0 w 2756893"/>
              <a:gd name="connsiteY6" fmla="*/ 6858000 h 6858000"/>
              <a:gd name="connsiteX7" fmla="*/ 40637 w 2756893"/>
              <a:gd name="connsiteY7" fmla="*/ 6858000 h 6858000"/>
              <a:gd name="connsiteX8" fmla="*/ 254139 w 2756893"/>
              <a:gd name="connsiteY8" fmla="*/ 6858000 h 6858000"/>
              <a:gd name="connsiteX9" fmla="*/ 365895 w 2756893"/>
              <a:gd name="connsiteY9" fmla="*/ 6780599 h 6858000"/>
              <a:gd name="connsiteX10" fmla="*/ 882543 w 2756893"/>
              <a:gd name="connsiteY10" fmla="*/ 6374814 h 6858000"/>
              <a:gd name="connsiteX11" fmla="*/ 2756893 w 2756893"/>
              <a:gd name="connsiteY11" fmla="*/ 3621656 h 6858000"/>
              <a:gd name="connsiteX12" fmla="*/ 1155994 w 2756893"/>
              <a:gd name="connsiteY12"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6893" h="6858000">
                <a:moveTo>
                  <a:pt x="1133870" y="0"/>
                </a:moveTo>
                <a:lnTo>
                  <a:pt x="898082" y="0"/>
                </a:lnTo>
                <a:lnTo>
                  <a:pt x="920668" y="14997"/>
                </a:lnTo>
                <a:cubicBezTo>
                  <a:pt x="1969257" y="754641"/>
                  <a:pt x="2554961" y="2093192"/>
                  <a:pt x="2554961" y="3621656"/>
                </a:cubicBezTo>
                <a:cubicBezTo>
                  <a:pt x="2554961" y="4969131"/>
                  <a:pt x="1606863" y="5602839"/>
                  <a:pt x="641513" y="6374814"/>
                </a:cubicBezTo>
                <a:cubicBezTo>
                  <a:pt x="465717" y="6515397"/>
                  <a:pt x="291531" y="6653108"/>
                  <a:pt x="114086" y="6780599"/>
                </a:cubicBezTo>
                <a:lnTo>
                  <a:pt x="0" y="6858000"/>
                </a:lnTo>
                <a:lnTo>
                  <a:pt x="40637" y="6858000"/>
                </a:lnTo>
                <a:lnTo>
                  <a:pt x="254139" y="6858000"/>
                </a:lnTo>
                <a:lnTo>
                  <a:pt x="365895" y="6780599"/>
                </a:lnTo>
                <a:cubicBezTo>
                  <a:pt x="539713" y="6653108"/>
                  <a:pt x="710340" y="6515397"/>
                  <a:pt x="882543" y="6374814"/>
                </a:cubicBezTo>
                <a:cubicBezTo>
                  <a:pt x="1828168" y="5602839"/>
                  <a:pt x="2756893" y="4969131"/>
                  <a:pt x="2756893" y="3621656"/>
                </a:cubicBezTo>
                <a:cubicBezTo>
                  <a:pt x="2756893" y="2093192"/>
                  <a:pt x="2183157" y="754641"/>
                  <a:pt x="1155994" y="1499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extBox 2">
            <a:extLst>
              <a:ext uri="{FF2B5EF4-FFF2-40B4-BE49-F238E27FC236}">
                <a16:creationId xmlns:a16="http://schemas.microsoft.com/office/drawing/2014/main" id="{F4C23979-5FA5-B3E7-80D1-933BE4983BC0}"/>
              </a:ext>
            </a:extLst>
          </p:cNvPr>
          <p:cNvSpPr txBox="1"/>
          <p:nvPr/>
        </p:nvSpPr>
        <p:spPr>
          <a:xfrm>
            <a:off x="29126" y="1838158"/>
            <a:ext cx="2756893" cy="3181684"/>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3600" dirty="0"/>
              <a:t>Motivation</a:t>
            </a:r>
          </a:p>
        </p:txBody>
      </p:sp>
    </p:spTree>
    <p:extLst>
      <p:ext uri="{BB962C8B-B14F-4D97-AF65-F5344CB8AC3E}">
        <p14:creationId xmlns:p14="http://schemas.microsoft.com/office/powerpoint/2010/main" val="22412707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orst_best_DALYs">
            <a:hlinkClick r:id="" action="ppaction://media"/>
            <a:extLst>
              <a:ext uri="{FF2B5EF4-FFF2-40B4-BE49-F238E27FC236}">
                <a16:creationId xmlns:a16="http://schemas.microsoft.com/office/drawing/2014/main" id="{D3057A67-12E4-CE82-21CC-641E51A1695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69912" y="1978025"/>
            <a:ext cx="11052175" cy="4317703"/>
          </a:xfrm>
          <a:prstGeom prst="rect">
            <a:avLst/>
          </a:prstGeom>
        </p:spPr>
      </p:pic>
      <p:sp>
        <p:nvSpPr>
          <p:cNvPr id="3" name="TextBox 2">
            <a:extLst>
              <a:ext uri="{FF2B5EF4-FFF2-40B4-BE49-F238E27FC236}">
                <a16:creationId xmlns:a16="http://schemas.microsoft.com/office/drawing/2014/main" id="{BE87FC5F-F002-E623-7C51-D0DF993640E2}"/>
              </a:ext>
            </a:extLst>
          </p:cNvPr>
          <p:cNvSpPr txBox="1"/>
          <p:nvPr/>
        </p:nvSpPr>
        <p:spPr>
          <a:xfrm>
            <a:off x="638175" y="270530"/>
            <a:ext cx="105156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dirty="0">
                <a:solidFill>
                  <a:schemeClr val="tx1"/>
                </a:solidFill>
                <a:latin typeface="+mj-lt"/>
                <a:ea typeface="+mj-ea"/>
                <a:cs typeface="+mj-cs"/>
              </a:rPr>
              <a:t>Evolution of mental health disorders from 1990 to 2019</a:t>
            </a:r>
          </a:p>
        </p:txBody>
      </p:sp>
    </p:spTree>
    <p:extLst>
      <p:ext uri="{BB962C8B-B14F-4D97-AF65-F5344CB8AC3E}">
        <p14:creationId xmlns:p14="http://schemas.microsoft.com/office/powerpoint/2010/main" val="397663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9F79630B-0F0B-446E-A637-38FA8F61D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28"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E6F4311-585F-F2B1-CF07-854889F24964}"/>
              </a:ext>
            </a:extLst>
          </p:cNvPr>
          <p:cNvSpPr txBox="1"/>
          <p:nvPr/>
        </p:nvSpPr>
        <p:spPr>
          <a:xfrm>
            <a:off x="1137034" y="2194102"/>
            <a:ext cx="3158741" cy="390858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Mapping the future of Mental Health</a:t>
            </a:r>
          </a:p>
        </p:txBody>
      </p:sp>
      <p:pic>
        <p:nvPicPr>
          <p:cNvPr id="7" name="Picture 6" descr="A person working on a computer&#10;&#10;Description automatically generated with low confidence">
            <a:extLst>
              <a:ext uri="{FF2B5EF4-FFF2-40B4-BE49-F238E27FC236}">
                <a16:creationId xmlns:a16="http://schemas.microsoft.com/office/drawing/2014/main" id="{56195CB9-E1A2-B668-8EE5-3BE6A22F015C}"/>
              </a:ext>
            </a:extLst>
          </p:cNvPr>
          <p:cNvPicPr>
            <a:picLocks noChangeAspect="1"/>
          </p:cNvPicPr>
          <p:nvPr/>
        </p:nvPicPr>
        <p:blipFill rotWithShape="1">
          <a:blip r:embed="rId2">
            <a:extLst>
              <a:ext uri="{28A0092B-C50C-407E-A947-70E740481C1C}">
                <a14:useLocalDpi xmlns:a14="http://schemas.microsoft.com/office/drawing/2010/main" val="0"/>
              </a:ext>
            </a:extLst>
          </a:blip>
          <a:srcRect l="16429" r="13065" b="-2"/>
          <a:stretch/>
        </p:blipFill>
        <p:spPr>
          <a:xfrm>
            <a:off x="4948188" y="1"/>
            <a:ext cx="7243812" cy="6857999"/>
          </a:xfrm>
          <a:custGeom>
            <a:avLst/>
            <a:gdLst/>
            <a:ahLst/>
            <a:cxnLst/>
            <a:rect l="l" t="t" r="r" b="b"/>
            <a:pathLst>
              <a:path w="7243812" h="6857999">
                <a:moveTo>
                  <a:pt x="609803" y="0"/>
                </a:moveTo>
                <a:lnTo>
                  <a:pt x="1222601" y="0"/>
                </a:lnTo>
                <a:lnTo>
                  <a:pt x="1223032" y="1645"/>
                </a:lnTo>
                <a:lnTo>
                  <a:pt x="1343371" y="1645"/>
                </a:lnTo>
                <a:lnTo>
                  <a:pt x="1343665" y="0"/>
                </a:lnTo>
                <a:lnTo>
                  <a:pt x="1884172" y="0"/>
                </a:lnTo>
                <a:lnTo>
                  <a:pt x="1884280" y="1645"/>
                </a:lnTo>
                <a:lnTo>
                  <a:pt x="7243812" y="1645"/>
                </a:lnTo>
                <a:lnTo>
                  <a:pt x="7243812" y="6857999"/>
                </a:lnTo>
                <a:lnTo>
                  <a:pt x="133676" y="6857999"/>
                </a:lnTo>
                <a:lnTo>
                  <a:pt x="114609" y="6843646"/>
                </a:lnTo>
                <a:cubicBezTo>
                  <a:pt x="106811" y="6836369"/>
                  <a:pt x="103243" y="6828354"/>
                  <a:pt x="111459" y="6817746"/>
                </a:cubicBezTo>
                <a:cubicBezTo>
                  <a:pt x="93943" y="6769544"/>
                  <a:pt x="97901" y="6796071"/>
                  <a:pt x="113412" y="6759582"/>
                </a:cubicBezTo>
                <a:cubicBezTo>
                  <a:pt x="110188" y="6732087"/>
                  <a:pt x="99653" y="6727133"/>
                  <a:pt x="100729" y="6705297"/>
                </a:cubicBezTo>
                <a:cubicBezTo>
                  <a:pt x="94563" y="6675394"/>
                  <a:pt x="99792" y="6669536"/>
                  <a:pt x="87662" y="6640957"/>
                </a:cubicBezTo>
                <a:cubicBezTo>
                  <a:pt x="74199" y="6591883"/>
                  <a:pt x="82185" y="6576319"/>
                  <a:pt x="83084" y="6541313"/>
                </a:cubicBezTo>
                <a:cubicBezTo>
                  <a:pt x="82225" y="6490855"/>
                  <a:pt x="67640" y="6422980"/>
                  <a:pt x="59444" y="6370251"/>
                </a:cubicBezTo>
                <a:cubicBezTo>
                  <a:pt x="51248" y="6317522"/>
                  <a:pt x="30729" y="6270972"/>
                  <a:pt x="33908" y="6224938"/>
                </a:cubicBezTo>
                <a:lnTo>
                  <a:pt x="30063" y="6089693"/>
                </a:lnTo>
                <a:cubicBezTo>
                  <a:pt x="25730" y="6032039"/>
                  <a:pt x="3474" y="5997051"/>
                  <a:pt x="29101" y="5973994"/>
                </a:cubicBezTo>
                <a:cubicBezTo>
                  <a:pt x="17018" y="5940131"/>
                  <a:pt x="41135" y="5955713"/>
                  <a:pt x="33855" y="5939847"/>
                </a:cubicBezTo>
                <a:lnTo>
                  <a:pt x="12982" y="5906467"/>
                </a:lnTo>
                <a:lnTo>
                  <a:pt x="8416" y="5862699"/>
                </a:lnTo>
                <a:cubicBezTo>
                  <a:pt x="7895" y="5838948"/>
                  <a:pt x="8409" y="5853058"/>
                  <a:pt x="12052" y="5823324"/>
                </a:cubicBezTo>
                <a:cubicBezTo>
                  <a:pt x="11631" y="5805291"/>
                  <a:pt x="11213" y="5787258"/>
                  <a:pt x="10793" y="5769225"/>
                </a:cubicBezTo>
                <a:cubicBezTo>
                  <a:pt x="17866" y="5738356"/>
                  <a:pt x="19121" y="5696311"/>
                  <a:pt x="25986" y="5667896"/>
                </a:cubicBezTo>
                <a:cubicBezTo>
                  <a:pt x="16329" y="5647975"/>
                  <a:pt x="42195" y="5619318"/>
                  <a:pt x="43687" y="5594585"/>
                </a:cubicBezTo>
                <a:cubicBezTo>
                  <a:pt x="32512" y="5517959"/>
                  <a:pt x="44052" y="5536542"/>
                  <a:pt x="40019" y="5464225"/>
                </a:cubicBezTo>
                <a:cubicBezTo>
                  <a:pt x="32676" y="5400671"/>
                  <a:pt x="26469" y="5311951"/>
                  <a:pt x="22904" y="5269726"/>
                </a:cubicBezTo>
                <a:cubicBezTo>
                  <a:pt x="19341" y="5227501"/>
                  <a:pt x="14742" y="5212581"/>
                  <a:pt x="18628" y="5210876"/>
                </a:cubicBezTo>
                <a:cubicBezTo>
                  <a:pt x="-20300" y="5161742"/>
                  <a:pt x="15511" y="5141336"/>
                  <a:pt x="5392" y="5111369"/>
                </a:cubicBezTo>
                <a:cubicBezTo>
                  <a:pt x="10662" y="5053859"/>
                  <a:pt x="15546" y="5034036"/>
                  <a:pt x="13324" y="5009272"/>
                </a:cubicBezTo>
                <a:cubicBezTo>
                  <a:pt x="25126" y="4982633"/>
                  <a:pt x="74251" y="4956261"/>
                  <a:pt x="48699" y="4925805"/>
                </a:cubicBezTo>
                <a:cubicBezTo>
                  <a:pt x="76704" y="4931200"/>
                  <a:pt x="39437" y="4888353"/>
                  <a:pt x="62925" y="4877992"/>
                </a:cubicBezTo>
                <a:cubicBezTo>
                  <a:pt x="82480" y="4871554"/>
                  <a:pt x="75731" y="4857054"/>
                  <a:pt x="79496" y="4844323"/>
                </a:cubicBezTo>
                <a:cubicBezTo>
                  <a:pt x="97657" y="4832308"/>
                  <a:pt x="110974" y="4752352"/>
                  <a:pt x="101400" y="4733115"/>
                </a:cubicBezTo>
                <a:cubicBezTo>
                  <a:pt x="108185" y="4679357"/>
                  <a:pt x="119720" y="4662889"/>
                  <a:pt x="111223" y="4625153"/>
                </a:cubicBezTo>
                <a:cubicBezTo>
                  <a:pt x="106592" y="4588197"/>
                  <a:pt x="114401" y="4567830"/>
                  <a:pt x="126359" y="4539168"/>
                </a:cubicBezTo>
                <a:cubicBezTo>
                  <a:pt x="126535" y="4522289"/>
                  <a:pt x="126710" y="4505410"/>
                  <a:pt x="126886" y="4488531"/>
                </a:cubicBezTo>
                <a:cubicBezTo>
                  <a:pt x="126165" y="4473140"/>
                  <a:pt x="132917" y="4437329"/>
                  <a:pt x="135099" y="4411258"/>
                </a:cubicBezTo>
                <a:cubicBezTo>
                  <a:pt x="107667" y="4345686"/>
                  <a:pt x="146840" y="4280033"/>
                  <a:pt x="132327" y="4219510"/>
                </a:cubicBezTo>
                <a:cubicBezTo>
                  <a:pt x="138549" y="4158987"/>
                  <a:pt x="124091" y="4192084"/>
                  <a:pt x="172424" y="4048117"/>
                </a:cubicBezTo>
                <a:cubicBezTo>
                  <a:pt x="167703" y="4015047"/>
                  <a:pt x="203806" y="3905047"/>
                  <a:pt x="177666" y="3878222"/>
                </a:cubicBezTo>
                <a:cubicBezTo>
                  <a:pt x="167714" y="3821305"/>
                  <a:pt x="183914" y="3845122"/>
                  <a:pt x="156982" y="3778166"/>
                </a:cubicBezTo>
                <a:cubicBezTo>
                  <a:pt x="160365" y="3760234"/>
                  <a:pt x="142791" y="3724716"/>
                  <a:pt x="142115" y="3707357"/>
                </a:cubicBezTo>
                <a:cubicBezTo>
                  <a:pt x="139253" y="3688591"/>
                  <a:pt x="140202" y="3672776"/>
                  <a:pt x="139805" y="3665569"/>
                </a:cubicBezTo>
                <a:cubicBezTo>
                  <a:pt x="139778" y="3665084"/>
                  <a:pt x="139750" y="3664599"/>
                  <a:pt x="139723" y="3664114"/>
                </a:cubicBezTo>
                <a:lnTo>
                  <a:pt x="134134" y="3653088"/>
                </a:lnTo>
                <a:lnTo>
                  <a:pt x="126568" y="3641228"/>
                </a:lnTo>
                <a:cubicBezTo>
                  <a:pt x="126560" y="3629488"/>
                  <a:pt x="126549" y="3617747"/>
                  <a:pt x="126540" y="3606007"/>
                </a:cubicBezTo>
                <a:lnTo>
                  <a:pt x="134645" y="3597336"/>
                </a:lnTo>
                <a:lnTo>
                  <a:pt x="131649" y="3586412"/>
                </a:lnTo>
                <a:lnTo>
                  <a:pt x="134221" y="3569719"/>
                </a:lnTo>
                <a:lnTo>
                  <a:pt x="133795" y="3568021"/>
                </a:lnTo>
                <a:lnTo>
                  <a:pt x="130189" y="3553678"/>
                </a:lnTo>
                <a:lnTo>
                  <a:pt x="129827" y="3552249"/>
                </a:lnTo>
                <a:lnTo>
                  <a:pt x="122183" y="3542019"/>
                </a:lnTo>
                <a:lnTo>
                  <a:pt x="112426" y="3531201"/>
                </a:lnTo>
                <a:lnTo>
                  <a:pt x="105626" y="3496391"/>
                </a:lnTo>
                <a:lnTo>
                  <a:pt x="111971" y="3486850"/>
                </a:lnTo>
                <a:lnTo>
                  <a:pt x="106910" y="3476412"/>
                </a:lnTo>
                <a:cubicBezTo>
                  <a:pt x="105781" y="3466028"/>
                  <a:pt x="105824" y="3433967"/>
                  <a:pt x="105209" y="3424545"/>
                </a:cubicBezTo>
                <a:lnTo>
                  <a:pt x="103215" y="3419880"/>
                </a:lnTo>
                <a:lnTo>
                  <a:pt x="104953" y="3415218"/>
                </a:lnTo>
                <a:lnTo>
                  <a:pt x="101255" y="3409825"/>
                </a:lnTo>
                <a:lnTo>
                  <a:pt x="103044" y="3407057"/>
                </a:lnTo>
                <a:lnTo>
                  <a:pt x="89764" y="3378959"/>
                </a:lnTo>
                <a:lnTo>
                  <a:pt x="83991" y="3362948"/>
                </a:lnTo>
                <a:lnTo>
                  <a:pt x="66858" y="3332072"/>
                </a:lnTo>
                <a:lnTo>
                  <a:pt x="69057" y="3325671"/>
                </a:lnTo>
                <a:lnTo>
                  <a:pt x="51631" y="3278130"/>
                </a:lnTo>
                <a:lnTo>
                  <a:pt x="53959" y="3277179"/>
                </a:lnTo>
                <a:lnTo>
                  <a:pt x="60205" y="3262610"/>
                </a:lnTo>
                <a:lnTo>
                  <a:pt x="58998" y="3258677"/>
                </a:lnTo>
                <a:cubicBezTo>
                  <a:pt x="46010" y="3210316"/>
                  <a:pt x="80872" y="3236545"/>
                  <a:pt x="45170" y="3180546"/>
                </a:cubicBezTo>
                <a:cubicBezTo>
                  <a:pt x="53643" y="3171780"/>
                  <a:pt x="52550" y="3163902"/>
                  <a:pt x="45228" y="3151828"/>
                </a:cubicBezTo>
                <a:cubicBezTo>
                  <a:pt x="39651" y="3128169"/>
                  <a:pt x="64667" y="3124610"/>
                  <a:pt x="45020" y="3103777"/>
                </a:cubicBezTo>
                <a:cubicBezTo>
                  <a:pt x="59127" y="3105196"/>
                  <a:pt x="41123" y="3057428"/>
                  <a:pt x="57092" y="3065434"/>
                </a:cubicBezTo>
                <a:cubicBezTo>
                  <a:pt x="55435" y="3051512"/>
                  <a:pt x="40803" y="3032637"/>
                  <a:pt x="35088" y="3020247"/>
                </a:cubicBezTo>
                <a:cubicBezTo>
                  <a:pt x="32503" y="3002537"/>
                  <a:pt x="18197" y="3001119"/>
                  <a:pt x="22803" y="2991092"/>
                </a:cubicBezTo>
                <a:cubicBezTo>
                  <a:pt x="24338" y="2987749"/>
                  <a:pt x="27975" y="2983455"/>
                  <a:pt x="34850" y="2977278"/>
                </a:cubicBezTo>
                <a:cubicBezTo>
                  <a:pt x="22587" y="2954448"/>
                  <a:pt x="35600" y="2946689"/>
                  <a:pt x="36223" y="2911749"/>
                </a:cubicBezTo>
                <a:cubicBezTo>
                  <a:pt x="35158" y="2886513"/>
                  <a:pt x="29761" y="2843788"/>
                  <a:pt x="28462" y="2825860"/>
                </a:cubicBezTo>
                <a:cubicBezTo>
                  <a:pt x="28449" y="2818634"/>
                  <a:pt x="28437" y="2811409"/>
                  <a:pt x="28424" y="2804183"/>
                </a:cubicBezTo>
                <a:lnTo>
                  <a:pt x="21292" y="2790136"/>
                </a:lnTo>
                <a:lnTo>
                  <a:pt x="16179" y="2760208"/>
                </a:lnTo>
                <a:lnTo>
                  <a:pt x="22858" y="2751112"/>
                </a:lnTo>
                <a:lnTo>
                  <a:pt x="18505" y="2740278"/>
                </a:lnTo>
                <a:lnTo>
                  <a:pt x="22482" y="2726489"/>
                </a:lnTo>
                <a:lnTo>
                  <a:pt x="18175" y="2725052"/>
                </a:lnTo>
                <a:lnTo>
                  <a:pt x="10521" y="2715895"/>
                </a:lnTo>
                <a:lnTo>
                  <a:pt x="25499" y="2665666"/>
                </a:lnTo>
                <a:lnTo>
                  <a:pt x="30658" y="2635351"/>
                </a:lnTo>
                <a:cubicBezTo>
                  <a:pt x="30723" y="2625597"/>
                  <a:pt x="30791" y="2615842"/>
                  <a:pt x="30857" y="2606088"/>
                </a:cubicBezTo>
                <a:lnTo>
                  <a:pt x="37532" y="2596456"/>
                </a:lnTo>
                <a:cubicBezTo>
                  <a:pt x="41239" y="2582253"/>
                  <a:pt x="34640" y="2564757"/>
                  <a:pt x="36511" y="2549900"/>
                </a:cubicBezTo>
                <a:lnTo>
                  <a:pt x="53712" y="2496499"/>
                </a:lnTo>
                <a:cubicBezTo>
                  <a:pt x="53527" y="2492743"/>
                  <a:pt x="64725" y="2449625"/>
                  <a:pt x="64540" y="2445869"/>
                </a:cubicBezTo>
                <a:cubicBezTo>
                  <a:pt x="61940" y="2441580"/>
                  <a:pt x="65575" y="2413465"/>
                  <a:pt x="64348" y="2408995"/>
                </a:cubicBezTo>
                <a:cubicBezTo>
                  <a:pt x="100333" y="2407546"/>
                  <a:pt x="71752" y="2329020"/>
                  <a:pt x="101725" y="2335735"/>
                </a:cubicBezTo>
                <a:cubicBezTo>
                  <a:pt x="120512" y="2299003"/>
                  <a:pt x="138791" y="2291744"/>
                  <a:pt x="147278" y="2260088"/>
                </a:cubicBezTo>
                <a:cubicBezTo>
                  <a:pt x="152668" y="2224200"/>
                  <a:pt x="143589" y="2220953"/>
                  <a:pt x="152643" y="2193455"/>
                </a:cubicBezTo>
                <a:cubicBezTo>
                  <a:pt x="152701" y="2159228"/>
                  <a:pt x="131577" y="2138038"/>
                  <a:pt x="161815" y="2107942"/>
                </a:cubicBezTo>
                <a:lnTo>
                  <a:pt x="168884" y="2024270"/>
                </a:lnTo>
                <a:lnTo>
                  <a:pt x="210800" y="1969445"/>
                </a:lnTo>
                <a:lnTo>
                  <a:pt x="215063" y="1961162"/>
                </a:lnTo>
                <a:lnTo>
                  <a:pt x="226767" y="1945112"/>
                </a:lnTo>
                <a:lnTo>
                  <a:pt x="225906" y="1942021"/>
                </a:lnTo>
                <a:lnTo>
                  <a:pt x="220555" y="1935584"/>
                </a:lnTo>
                <a:cubicBezTo>
                  <a:pt x="220179" y="1930292"/>
                  <a:pt x="223282" y="1914884"/>
                  <a:pt x="223648" y="1910265"/>
                </a:cubicBezTo>
                <a:cubicBezTo>
                  <a:pt x="221934" y="1909994"/>
                  <a:pt x="221895" y="1909162"/>
                  <a:pt x="222758" y="1907867"/>
                </a:cubicBezTo>
                <a:lnTo>
                  <a:pt x="229387" y="1899379"/>
                </a:lnTo>
                <a:lnTo>
                  <a:pt x="231548" y="1895114"/>
                </a:lnTo>
                <a:lnTo>
                  <a:pt x="216553" y="1892417"/>
                </a:lnTo>
                <a:cubicBezTo>
                  <a:pt x="209075" y="1884999"/>
                  <a:pt x="222114" y="1866643"/>
                  <a:pt x="209739" y="1861483"/>
                </a:cubicBezTo>
                <a:cubicBezTo>
                  <a:pt x="214584" y="1853278"/>
                  <a:pt x="219066" y="1844665"/>
                  <a:pt x="222950" y="1835810"/>
                </a:cubicBezTo>
                <a:lnTo>
                  <a:pt x="224812" y="1830569"/>
                </a:lnTo>
                <a:lnTo>
                  <a:pt x="224522" y="1830429"/>
                </a:lnTo>
                <a:cubicBezTo>
                  <a:pt x="224224" y="1829219"/>
                  <a:pt x="224571" y="1827468"/>
                  <a:pt x="225830" y="1824832"/>
                </a:cubicBezTo>
                <a:lnTo>
                  <a:pt x="228207" y="1821003"/>
                </a:lnTo>
                <a:lnTo>
                  <a:pt x="230878" y="1807109"/>
                </a:lnTo>
                <a:lnTo>
                  <a:pt x="227355" y="1805316"/>
                </a:lnTo>
                <a:lnTo>
                  <a:pt x="228132" y="1804434"/>
                </a:lnTo>
                <a:cubicBezTo>
                  <a:pt x="237533" y="1798221"/>
                  <a:pt x="248274" y="1797417"/>
                  <a:pt x="223762" y="1784314"/>
                </a:cubicBezTo>
                <a:cubicBezTo>
                  <a:pt x="240655" y="1769422"/>
                  <a:pt x="224912" y="1763793"/>
                  <a:pt x="226521" y="1740358"/>
                </a:cubicBezTo>
                <a:cubicBezTo>
                  <a:pt x="240385" y="1732435"/>
                  <a:pt x="239102" y="1724301"/>
                  <a:pt x="233164" y="1715685"/>
                </a:cubicBezTo>
                <a:cubicBezTo>
                  <a:pt x="245499" y="1694404"/>
                  <a:pt x="240415" y="1672675"/>
                  <a:pt x="245819" y="1647555"/>
                </a:cubicBezTo>
                <a:cubicBezTo>
                  <a:pt x="268668" y="1622803"/>
                  <a:pt x="248434" y="1605585"/>
                  <a:pt x="254317" y="1578752"/>
                </a:cubicBezTo>
                <a:lnTo>
                  <a:pt x="249918" y="1546022"/>
                </a:lnTo>
                <a:cubicBezTo>
                  <a:pt x="251996" y="1543635"/>
                  <a:pt x="248777" y="1521210"/>
                  <a:pt x="248927" y="1519929"/>
                </a:cubicBezTo>
                <a:lnTo>
                  <a:pt x="248704" y="1519731"/>
                </a:lnTo>
                <a:lnTo>
                  <a:pt x="252245" y="1514846"/>
                </a:lnTo>
                <a:cubicBezTo>
                  <a:pt x="255314" y="1501295"/>
                  <a:pt x="252199" y="1477394"/>
                  <a:pt x="254681" y="1463304"/>
                </a:cubicBezTo>
                <a:cubicBezTo>
                  <a:pt x="257024" y="1459891"/>
                  <a:pt x="268983" y="1432466"/>
                  <a:pt x="267138" y="1430305"/>
                </a:cubicBezTo>
                <a:lnTo>
                  <a:pt x="266110" y="1429568"/>
                </a:lnTo>
                <a:lnTo>
                  <a:pt x="286784" y="1404045"/>
                </a:lnTo>
                <a:lnTo>
                  <a:pt x="294521" y="1360879"/>
                </a:lnTo>
                <a:lnTo>
                  <a:pt x="324750" y="1301993"/>
                </a:lnTo>
                <a:lnTo>
                  <a:pt x="328780" y="1210776"/>
                </a:lnTo>
                <a:cubicBezTo>
                  <a:pt x="344171" y="1197232"/>
                  <a:pt x="343390" y="1192124"/>
                  <a:pt x="346123" y="1157176"/>
                </a:cubicBezTo>
                <a:cubicBezTo>
                  <a:pt x="359383" y="1110140"/>
                  <a:pt x="355619" y="1111028"/>
                  <a:pt x="349331" y="1063288"/>
                </a:cubicBezTo>
                <a:cubicBezTo>
                  <a:pt x="364194" y="1005331"/>
                  <a:pt x="362778" y="969963"/>
                  <a:pt x="431245" y="889417"/>
                </a:cubicBezTo>
                <a:lnTo>
                  <a:pt x="459477" y="816346"/>
                </a:lnTo>
                <a:cubicBezTo>
                  <a:pt x="465006" y="808083"/>
                  <a:pt x="496978" y="764380"/>
                  <a:pt x="489268" y="752692"/>
                </a:cubicBezTo>
                <a:lnTo>
                  <a:pt x="505368" y="724368"/>
                </a:lnTo>
                <a:lnTo>
                  <a:pt x="511178" y="722494"/>
                </a:lnTo>
                <a:lnTo>
                  <a:pt x="514451" y="717531"/>
                </a:lnTo>
                <a:cubicBezTo>
                  <a:pt x="514171" y="710761"/>
                  <a:pt x="513893" y="703992"/>
                  <a:pt x="513612" y="697222"/>
                </a:cubicBezTo>
                <a:cubicBezTo>
                  <a:pt x="513272" y="693376"/>
                  <a:pt x="513720" y="690905"/>
                  <a:pt x="514772" y="689289"/>
                </a:cubicBezTo>
                <a:lnTo>
                  <a:pt x="515249" y="689151"/>
                </a:lnTo>
                <a:cubicBezTo>
                  <a:pt x="515320" y="686637"/>
                  <a:pt x="515389" y="684122"/>
                  <a:pt x="515461" y="681608"/>
                </a:cubicBezTo>
                <a:cubicBezTo>
                  <a:pt x="522970" y="666964"/>
                  <a:pt x="551123" y="617831"/>
                  <a:pt x="560298" y="601285"/>
                </a:cubicBezTo>
                <a:cubicBezTo>
                  <a:pt x="558549" y="585107"/>
                  <a:pt x="540289" y="573171"/>
                  <a:pt x="570504" y="582332"/>
                </a:cubicBezTo>
                <a:cubicBezTo>
                  <a:pt x="570816" y="577121"/>
                  <a:pt x="573898" y="574271"/>
                  <a:pt x="578347" y="572511"/>
                </a:cubicBezTo>
                <a:lnTo>
                  <a:pt x="580375" y="572092"/>
                </a:lnTo>
                <a:lnTo>
                  <a:pt x="575722" y="536015"/>
                </a:lnTo>
                <a:lnTo>
                  <a:pt x="578705" y="531675"/>
                </a:lnTo>
                <a:lnTo>
                  <a:pt x="564084" y="491380"/>
                </a:lnTo>
                <a:cubicBezTo>
                  <a:pt x="560969" y="487340"/>
                  <a:pt x="560134" y="482008"/>
                  <a:pt x="564457" y="473782"/>
                </a:cubicBezTo>
                <a:lnTo>
                  <a:pt x="566413" y="472000"/>
                </a:lnTo>
                <a:lnTo>
                  <a:pt x="584600" y="354566"/>
                </a:lnTo>
                <a:cubicBezTo>
                  <a:pt x="586100" y="325288"/>
                  <a:pt x="584583" y="317533"/>
                  <a:pt x="588077" y="265704"/>
                </a:cubicBezTo>
                <a:cubicBezTo>
                  <a:pt x="588008" y="205530"/>
                  <a:pt x="578491" y="226511"/>
                  <a:pt x="580576" y="187093"/>
                </a:cubicBezTo>
                <a:cubicBezTo>
                  <a:pt x="579265" y="162458"/>
                  <a:pt x="569240" y="117589"/>
                  <a:pt x="587928" y="130336"/>
                </a:cubicBezTo>
                <a:cubicBezTo>
                  <a:pt x="552635" y="69804"/>
                  <a:pt x="604651" y="82036"/>
                  <a:pt x="593881" y="17287"/>
                </a:cubicBezTo>
                <a:cubicBezTo>
                  <a:pt x="600399" y="13784"/>
                  <a:pt x="605413" y="8440"/>
                  <a:pt x="609224" y="1705"/>
                </a:cubicBezTo>
                <a:close/>
              </a:path>
            </a:pathLst>
          </a:custGeom>
        </p:spPr>
      </p:pic>
    </p:spTree>
    <p:extLst>
      <p:ext uri="{BB962C8B-B14F-4D97-AF65-F5344CB8AC3E}">
        <p14:creationId xmlns:p14="http://schemas.microsoft.com/office/powerpoint/2010/main" val="39249508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D7FE636-FABE-355F-A624-8610DB908C5E}"/>
              </a:ext>
            </a:extLst>
          </p:cNvPr>
          <p:cNvPicPr>
            <a:picLocks noChangeAspect="1"/>
          </p:cNvPicPr>
          <p:nvPr/>
        </p:nvPicPr>
        <p:blipFill>
          <a:blip r:embed="rId2"/>
          <a:stretch>
            <a:fillRect/>
          </a:stretch>
        </p:blipFill>
        <p:spPr>
          <a:xfrm>
            <a:off x="186267" y="1371650"/>
            <a:ext cx="11684942" cy="4732402"/>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56548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14">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16">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2B819457-4304-A774-D0BE-F67EE724BAC4}"/>
              </a:ext>
            </a:extLst>
          </p:cNvPr>
          <p:cNvSpPr txBox="1"/>
          <p:nvPr/>
        </p:nvSpPr>
        <p:spPr>
          <a:xfrm>
            <a:off x="828675" y="494414"/>
            <a:ext cx="10534650" cy="81740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600" kern="1200">
                <a:solidFill>
                  <a:schemeClr val="tx1"/>
                </a:solidFill>
                <a:latin typeface="+mj-lt"/>
                <a:ea typeface="+mj-ea"/>
                <a:cs typeface="+mj-cs"/>
              </a:rPr>
              <a:t>The future for G20 Countries</a:t>
            </a:r>
          </a:p>
        </p:txBody>
      </p:sp>
      <p:pic>
        <p:nvPicPr>
          <p:cNvPr id="2" name="G20">
            <a:hlinkClick r:id="" action="ppaction://media"/>
            <a:extLst>
              <a:ext uri="{FF2B5EF4-FFF2-40B4-BE49-F238E27FC236}">
                <a16:creationId xmlns:a16="http://schemas.microsoft.com/office/drawing/2014/main" id="{405128AF-EA1A-3CCE-F9CF-3FE0E59A643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21139" y="1889755"/>
            <a:ext cx="11289861" cy="4403045"/>
          </a:xfrm>
          <a:prstGeom prst="rect">
            <a:avLst/>
          </a:prstGeom>
        </p:spPr>
      </p:pic>
    </p:spTree>
    <p:extLst>
      <p:ext uri="{BB962C8B-B14F-4D97-AF65-F5344CB8AC3E}">
        <p14:creationId xmlns:p14="http://schemas.microsoft.com/office/powerpoint/2010/main" val="3911120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9E2A7FC0-EC21-D439-8A16-9945C767DCE1}"/>
              </a:ext>
            </a:extLst>
          </p:cNvPr>
          <p:cNvSpPr txBox="1"/>
          <p:nvPr/>
        </p:nvSpPr>
        <p:spPr>
          <a:xfrm>
            <a:off x="828675" y="494414"/>
            <a:ext cx="10534650" cy="81740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3600" kern="1200">
                <a:solidFill>
                  <a:schemeClr val="tx1"/>
                </a:solidFill>
                <a:latin typeface="+mj-lt"/>
                <a:ea typeface="+mj-ea"/>
                <a:cs typeface="+mj-cs"/>
              </a:rPr>
              <a:t>What will the world look like in the future?</a:t>
            </a:r>
          </a:p>
        </p:txBody>
      </p:sp>
      <p:pic>
        <p:nvPicPr>
          <p:cNvPr id="2" name="world">
            <a:hlinkClick r:id="" action="ppaction://media"/>
            <a:extLst>
              <a:ext uri="{FF2B5EF4-FFF2-40B4-BE49-F238E27FC236}">
                <a16:creationId xmlns:a16="http://schemas.microsoft.com/office/drawing/2014/main" id="{0BED3734-F70C-26BC-2BFE-58F0D44FC65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0164" y="1884421"/>
            <a:ext cx="11327961" cy="4417904"/>
          </a:xfrm>
          <a:prstGeom prst="rect">
            <a:avLst/>
          </a:prstGeom>
        </p:spPr>
      </p:pic>
    </p:spTree>
    <p:extLst>
      <p:ext uri="{BB962C8B-B14F-4D97-AF65-F5344CB8AC3E}">
        <p14:creationId xmlns:p14="http://schemas.microsoft.com/office/powerpoint/2010/main" val="2904852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Box 5">
            <a:extLst>
              <a:ext uri="{FF2B5EF4-FFF2-40B4-BE49-F238E27FC236}">
                <a16:creationId xmlns:a16="http://schemas.microsoft.com/office/drawing/2014/main" id="{133BFC2F-77A4-A2D6-09EE-4A95CB211D3D}"/>
              </a:ext>
            </a:extLst>
          </p:cNvPr>
          <p:cNvSpPr txBox="1"/>
          <p:nvPr/>
        </p:nvSpPr>
        <p:spPr>
          <a:xfrm>
            <a:off x="1137034" y="2194102"/>
            <a:ext cx="4438036" cy="3908585"/>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a:t>Predicting the years lost due to mental health disorders</a:t>
            </a:r>
          </a:p>
        </p:txBody>
      </p:sp>
      <p:pic>
        <p:nvPicPr>
          <p:cNvPr id="5" name="Picture 4" descr="Timeline&#10;&#10;Description automatically generated">
            <a:extLst>
              <a:ext uri="{FF2B5EF4-FFF2-40B4-BE49-F238E27FC236}">
                <a16:creationId xmlns:a16="http://schemas.microsoft.com/office/drawing/2014/main" id="{4D6C00CD-6180-71B2-36B6-1BF1E21C1F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0610" y="1663489"/>
            <a:ext cx="4737650" cy="3553237"/>
          </a:xfrm>
          <a:prstGeom prst="rect">
            <a:avLst/>
          </a:prstGeom>
        </p:spPr>
      </p:pic>
    </p:spTree>
    <p:extLst>
      <p:ext uri="{BB962C8B-B14F-4D97-AF65-F5344CB8AC3E}">
        <p14:creationId xmlns:p14="http://schemas.microsoft.com/office/powerpoint/2010/main" val="35126391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cording #8">
            <a:hlinkClick r:id="" action="ppaction://media"/>
            <a:extLst>
              <a:ext uri="{FF2B5EF4-FFF2-40B4-BE49-F238E27FC236}">
                <a16:creationId xmlns:a16="http://schemas.microsoft.com/office/drawing/2014/main" id="{FB1F56F4-DAD3-7B7E-56AA-6319AE1FD53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74637" y="581025"/>
            <a:ext cx="11642725" cy="5486400"/>
          </a:xfrm>
          <a:prstGeom prst="rect">
            <a:avLst/>
          </a:prstGeom>
        </p:spPr>
      </p:pic>
    </p:spTree>
    <p:extLst>
      <p:ext uri="{BB962C8B-B14F-4D97-AF65-F5344CB8AC3E}">
        <p14:creationId xmlns:p14="http://schemas.microsoft.com/office/powerpoint/2010/main" val="3347376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8D2C8C6E-E498-95CB-43EA-65F0350BBADF}"/>
              </a:ext>
            </a:extLst>
          </p:cNvPr>
          <p:cNvPicPr>
            <a:picLocks noChangeAspect="1"/>
          </p:cNvPicPr>
          <p:nvPr/>
        </p:nvPicPr>
        <p:blipFill rotWithShape="1">
          <a:blip r:embed="rId2">
            <a:extLst>
              <a:ext uri="{28A0092B-C50C-407E-A947-70E740481C1C}">
                <a14:useLocalDpi xmlns:a14="http://schemas.microsoft.com/office/drawing/2010/main" val="0"/>
              </a:ext>
            </a:extLst>
          </a:blip>
          <a:srcRect r="-1" b="8012"/>
          <a:stretch/>
        </p:blipFill>
        <p:spPr>
          <a:xfrm>
            <a:off x="321733" y="321733"/>
            <a:ext cx="11548534" cy="6214534"/>
          </a:xfrm>
          <a:prstGeom prst="rect">
            <a:avLst/>
          </a:prstGeom>
        </p:spPr>
      </p:pic>
    </p:spTree>
    <p:extLst>
      <p:ext uri="{BB962C8B-B14F-4D97-AF65-F5344CB8AC3E}">
        <p14:creationId xmlns:p14="http://schemas.microsoft.com/office/powerpoint/2010/main" val="317548008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1A7489-C02B-9A84-D35F-1D0D30750F9B}"/>
              </a:ext>
            </a:extLst>
          </p:cNvPr>
          <p:cNvSpPr txBox="1"/>
          <p:nvPr/>
        </p:nvSpPr>
        <p:spPr>
          <a:xfrm>
            <a:off x="291193" y="515905"/>
            <a:ext cx="10821565" cy="5632311"/>
          </a:xfrm>
          <a:prstGeom prst="rect">
            <a:avLst/>
          </a:prstGeom>
          <a:noFill/>
        </p:spPr>
        <p:txBody>
          <a:bodyPr wrap="square" rtlCol="0">
            <a:spAutoFit/>
          </a:bodyPr>
          <a:lstStyle/>
          <a:p>
            <a:endParaRPr lang="en-GB" dirty="0"/>
          </a:p>
          <a:p>
            <a:r>
              <a:rPr lang="en-GB" dirty="0"/>
              <a:t>“</a:t>
            </a:r>
            <a:r>
              <a:rPr lang="en-GB" i="1"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People with severe mental health conditions die prematurely – as much as two decades early – due to preventable physical conditions. Despite progress in some countries, people with mental health conditions often experience severe human rights violations, discrimination, and stigma</a:t>
            </a:r>
            <a:r>
              <a:rPr lang="en-GB" i="0"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  - WHO</a:t>
            </a:r>
          </a:p>
          <a:p>
            <a:endParaRPr lang="en-GB" dirty="0">
              <a:solidFill>
                <a:srgbClr val="202124"/>
              </a:solidFill>
              <a:latin typeface="Calibri" panose="020F0502020204030204" pitchFamily="34" charset="0"/>
              <a:ea typeface="Calibri" panose="020F0502020204030204" pitchFamily="34" charset="0"/>
              <a:cs typeface="Calibri" panose="020F0502020204030204" pitchFamily="34" charset="0"/>
            </a:endParaRPr>
          </a:p>
          <a:p>
            <a:r>
              <a:rPr lang="en-GB"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Millions of people worldwide have mental health conditions and an estimated one in four people globally will experience a mental health condition in their lifetime. Almost one million people die due to suicide every year, and  it is the third leading cause of death among young people. Depression is the leading cause of years lost due to disability worldwide. Mental health problems, including alcohol abuse, are among the ten leading causes of disability in both developed and developing countries.</a:t>
            </a:r>
          </a:p>
          <a:p>
            <a:endParaRPr lang="en-GB"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r>
              <a:rPr lang="en-GB"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economic cost of mental health problems is vast, while reasonable investment in mental health can contribute to better mental health for people. Poor mental health is both a cause and a consequence of poverty, compromised education, gender inequality, ill-health, violence and other global challenges. It impedes the individual’s capacity to work productively, realize their potential and make a contribution to their community.</a:t>
            </a:r>
            <a:endParaRPr lang="en-GB" dirty="0">
              <a:solidFill>
                <a:srgbClr val="202124"/>
              </a:solidFill>
              <a:latin typeface="Calibri" panose="020F0502020204030204" pitchFamily="34" charset="0"/>
              <a:ea typeface="Calibri" panose="020F0502020204030204" pitchFamily="34" charset="0"/>
              <a:cs typeface="Calibri" panose="020F0502020204030204" pitchFamily="34" charset="0"/>
            </a:endParaRPr>
          </a:p>
          <a:p>
            <a:endParaRPr lang="en-GB" dirty="0">
              <a:solidFill>
                <a:srgbClr val="202124"/>
              </a:solidFill>
              <a:latin typeface="Calibri" panose="020F0502020204030204" pitchFamily="34" charset="0"/>
              <a:ea typeface="Calibri" panose="020F0502020204030204" pitchFamily="34" charset="0"/>
              <a:cs typeface="Calibri" panose="020F0502020204030204" pitchFamily="34" charset="0"/>
            </a:endParaRPr>
          </a:p>
          <a:p>
            <a:r>
              <a:rPr lang="en-GB" b="1" dirty="0">
                <a:solidFill>
                  <a:srgbClr val="202124"/>
                </a:solidFill>
                <a:latin typeface="Calibri" panose="020F0502020204030204" pitchFamily="34" charset="0"/>
                <a:ea typeface="Calibri" panose="020F0502020204030204" pitchFamily="34" charset="0"/>
                <a:cs typeface="Calibri" panose="020F0502020204030204" pitchFamily="34" charset="0"/>
              </a:rPr>
              <a:t>We wanted to analyse the prevalence of the most common mental health disorders worldwide and its impact on life expectancy.</a:t>
            </a:r>
            <a:endParaRPr lang="en-GB" b="1" i="0" dirty="0">
              <a:solidFill>
                <a:srgbClr val="202124"/>
              </a:solidFill>
              <a:effectLst/>
              <a:latin typeface="Calibri" panose="020F0502020204030204" pitchFamily="34" charset="0"/>
              <a:ea typeface="Calibri" panose="020F0502020204030204" pitchFamily="34" charset="0"/>
              <a:cs typeface="Calibri" panose="020F0502020204030204" pitchFamily="34" charset="0"/>
            </a:endParaRPr>
          </a:p>
          <a:p>
            <a:endParaRPr lang="en-GB" dirty="0">
              <a:solidFill>
                <a:srgbClr val="202124"/>
              </a:solidFill>
            </a:endParaRPr>
          </a:p>
          <a:p>
            <a:endParaRPr lang="en-GB" dirty="0"/>
          </a:p>
        </p:txBody>
      </p:sp>
    </p:spTree>
    <p:extLst>
      <p:ext uri="{BB962C8B-B14F-4D97-AF65-F5344CB8AC3E}">
        <p14:creationId xmlns:p14="http://schemas.microsoft.com/office/powerpoint/2010/main" val="4252514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AA256D78-A43E-4113-025E-5F3EAEB4C995}"/>
              </a:ext>
            </a:extLst>
          </p:cNvPr>
          <p:cNvPicPr>
            <a:picLocks noChangeAspect="1"/>
          </p:cNvPicPr>
          <p:nvPr/>
        </p:nvPicPr>
        <p:blipFill rotWithShape="1">
          <a:blip r:embed="rId2">
            <a:extLst>
              <a:ext uri="{28A0092B-C50C-407E-A947-70E740481C1C}">
                <a14:useLocalDpi xmlns:a14="http://schemas.microsoft.com/office/drawing/2010/main" val="0"/>
              </a:ext>
            </a:extLst>
          </a:blip>
          <a:srcRect t="11675" b="4055"/>
          <a:stretch/>
        </p:blipFill>
        <p:spPr>
          <a:xfrm>
            <a:off x="-1" y="10"/>
            <a:ext cx="12192000" cy="6857990"/>
          </a:xfrm>
          <a:prstGeom prst="rect">
            <a:avLst/>
          </a:prstGeom>
        </p:spPr>
      </p:pic>
      <p:sp>
        <p:nvSpPr>
          <p:cNvPr id="15"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17" name="Straight Connector 16">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AB8A2CE-EA54-A6BD-BB63-5D8E36F35FA7}"/>
              </a:ext>
            </a:extLst>
          </p:cNvPr>
          <p:cNvSpPr txBox="1"/>
          <p:nvPr/>
        </p:nvSpPr>
        <p:spPr>
          <a:xfrm>
            <a:off x="525516" y="3417573"/>
            <a:ext cx="4593021" cy="2619839"/>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b="1" dirty="0"/>
              <a:t>Objectives</a:t>
            </a:r>
          </a:p>
        </p:txBody>
      </p:sp>
    </p:spTree>
    <p:extLst>
      <p:ext uri="{BB962C8B-B14F-4D97-AF65-F5344CB8AC3E}">
        <p14:creationId xmlns:p14="http://schemas.microsoft.com/office/powerpoint/2010/main" val="1526044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D3A9E89-033E-4C4A-8C41-416DABFFD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6293361-111E-427D-8E5B-256944AC8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8254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6DD44263-0C4E-4CE2-9EE0-B4C1C0667E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4360" y="73152"/>
            <a:ext cx="1178966" cy="232963"/>
            <a:chOff x="594360" y="73152"/>
            <a:chExt cx="1178966" cy="232963"/>
          </a:xfrm>
        </p:grpSpPr>
        <p:sp>
          <p:nvSpPr>
            <p:cNvPr id="12" name="Rectangle 64">
              <a:extLst>
                <a:ext uri="{FF2B5EF4-FFF2-40B4-BE49-F238E27FC236}">
                  <a16:creationId xmlns:a16="http://schemas.microsoft.com/office/drawing/2014/main" id="{8308E40C-A85B-4284-9325-37C4C34B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18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66">
              <a:extLst>
                <a:ext uri="{FF2B5EF4-FFF2-40B4-BE49-F238E27FC236}">
                  <a16:creationId xmlns:a16="http://schemas.microsoft.com/office/drawing/2014/main" id="{721BF076-E7C8-4851-902C-6D57D74B45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18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64">
              <a:extLst>
                <a:ext uri="{FF2B5EF4-FFF2-40B4-BE49-F238E27FC236}">
                  <a16:creationId xmlns:a16="http://schemas.microsoft.com/office/drawing/2014/main" id="{27081CB3-9EA1-4A29-9364-64EFB67DC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922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66">
              <a:extLst>
                <a:ext uri="{FF2B5EF4-FFF2-40B4-BE49-F238E27FC236}">
                  <a16:creationId xmlns:a16="http://schemas.microsoft.com/office/drawing/2014/main" id="{2BB06149-001D-4180-82E7-5170B45F0F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922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4">
              <a:extLst>
                <a:ext uri="{FF2B5EF4-FFF2-40B4-BE49-F238E27FC236}">
                  <a16:creationId xmlns:a16="http://schemas.microsoft.com/office/drawing/2014/main" id="{DA0B7128-2B6D-4E8B-9872-FDCFC15271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427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6">
              <a:extLst>
                <a:ext uri="{FF2B5EF4-FFF2-40B4-BE49-F238E27FC236}">
                  <a16:creationId xmlns:a16="http://schemas.microsoft.com/office/drawing/2014/main" id="{95B05981-F30D-48EE-B90F-7E6EFB5C84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427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4">
              <a:extLst>
                <a:ext uri="{FF2B5EF4-FFF2-40B4-BE49-F238E27FC236}">
                  <a16:creationId xmlns:a16="http://schemas.microsoft.com/office/drawing/2014/main" id="{D137C161-2060-4403-BE22-1DA2167A3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9315"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1727916F-6C5D-4364-9611-A7910D90E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9315"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2F4B3FE9-FB15-496D-B6B4-87D848917E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4360"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143AAA88-47EE-4F50-949D-9252C575D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4360"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ED58149F-477D-4126-9FDD-56136E1D6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895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10CD93B5-5A24-4EDC-8970-BAFC656B06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895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BD43ECE7-0EFA-42F2-90CD-934FBF5520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400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0211AE0E-F92A-4D5F-B1CC-84A5DC55DC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400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F75BD8C1-7549-4B6C-A8A3-BCA6DECE0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6904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4A91F922-5A56-4569-9C7D-71B84C0ED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6904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4FF59356-7861-47B1-85CF-50FD963F09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4409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D4739A72-CE85-45AA-ACD4-57F7337F2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4409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46CB7986-638B-4316-830C-018AAFBCE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1913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74FD18CE-56DB-4A30-9D24-4E965F4C8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1913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839E4689-AE80-BC96-E2C7-0DEA9943C832}"/>
              </a:ext>
            </a:extLst>
          </p:cNvPr>
          <p:cNvSpPr txBox="1"/>
          <p:nvPr/>
        </p:nvSpPr>
        <p:spPr>
          <a:xfrm>
            <a:off x="594359" y="3176337"/>
            <a:ext cx="11003281" cy="2994184"/>
          </a:xfrm>
          <a:prstGeom prst="rect">
            <a:avLst/>
          </a:prstGeom>
        </p:spPr>
        <p:txBody>
          <a:bodyPr vert="horz" lIns="91440" tIns="45720" rIns="91440" bIns="45720" rtlCol="0" anchor="ctr">
            <a:normAutofit/>
          </a:bodyPr>
          <a:lstStyle/>
          <a:p>
            <a:pPr marL="342900" lvl="0" indent="-228600">
              <a:lnSpc>
                <a:spcPct val="90000"/>
              </a:lnSpc>
              <a:spcAft>
                <a:spcPts val="800"/>
              </a:spcAft>
              <a:buFont typeface="Arial" panose="020B0604020202020204" pitchFamily="34" charset="0"/>
              <a:buChar char="•"/>
            </a:pPr>
            <a:r>
              <a:rPr lang="en-US" sz="2400">
                <a:effectLst/>
              </a:rPr>
              <a:t>Analyse the prevalence of mental health disorders across different countries from 1990 to 2019 and its impact </a:t>
            </a:r>
            <a:r>
              <a:rPr lang="en-US" sz="2400"/>
              <a:t>on life expectancy.</a:t>
            </a:r>
            <a:endParaRPr lang="en-US" sz="2400">
              <a:effectLst/>
            </a:endParaRPr>
          </a:p>
          <a:p>
            <a:pPr marL="342900" lvl="0" indent="-228600">
              <a:lnSpc>
                <a:spcPct val="90000"/>
              </a:lnSpc>
              <a:spcAft>
                <a:spcPts val="800"/>
              </a:spcAft>
              <a:buFont typeface="Arial" panose="020B0604020202020204" pitchFamily="34" charset="0"/>
              <a:buChar char="•"/>
            </a:pPr>
            <a:r>
              <a:rPr lang="en-US" sz="2400">
                <a:effectLst/>
              </a:rPr>
              <a:t>Train a machine learning model to predict the years lost in a country  as a result of  the prevalence of various mental disorders and factors that contribute to it  across various countries in the world.</a:t>
            </a:r>
          </a:p>
          <a:p>
            <a:pPr marL="342900" lvl="0" indent="-228600">
              <a:lnSpc>
                <a:spcPct val="90000"/>
              </a:lnSpc>
              <a:spcAft>
                <a:spcPts val="800"/>
              </a:spcAft>
              <a:buFont typeface="Arial" panose="020B0604020202020204" pitchFamily="34" charset="0"/>
              <a:buChar char="•"/>
            </a:pPr>
            <a:r>
              <a:rPr lang="en-US" sz="2400">
                <a:effectLst/>
              </a:rPr>
              <a:t> Train a machine </a:t>
            </a:r>
            <a:r>
              <a:rPr lang="en-US" sz="2400"/>
              <a:t>learning model to predict the </a:t>
            </a:r>
            <a:r>
              <a:rPr lang="en-US" sz="2400">
                <a:effectLst/>
              </a:rPr>
              <a:t>prevalence of different mental disorders in future years in various countries across the globe.</a:t>
            </a:r>
          </a:p>
          <a:p>
            <a:pPr indent="-228600">
              <a:lnSpc>
                <a:spcPct val="90000"/>
              </a:lnSpc>
              <a:buFont typeface="Arial" panose="020B0604020202020204" pitchFamily="34" charset="0"/>
              <a:buChar char="•"/>
            </a:pPr>
            <a:endParaRPr lang="en-US" sz="2400"/>
          </a:p>
        </p:txBody>
      </p:sp>
      <p:sp>
        <p:nvSpPr>
          <p:cNvPr id="33" name="Rectangle 32">
            <a:extLst>
              <a:ext uri="{FF2B5EF4-FFF2-40B4-BE49-F238E27FC236}">
                <a16:creationId xmlns:a16="http://schemas.microsoft.com/office/drawing/2014/main" id="{78907291-9D6D-4740-81DB-441477BCA2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9228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Content Placeholder 2">
            <a:extLst>
              <a:ext uri="{FF2B5EF4-FFF2-40B4-BE49-F238E27FC236}">
                <a16:creationId xmlns:a16="http://schemas.microsoft.com/office/drawing/2014/main" id="{F3D54DCD-A5E5-AF5B-6AC7-8644EDB773FE}"/>
              </a:ext>
            </a:extLst>
          </p:cNvPr>
          <p:cNvGraphicFramePr>
            <a:graphicFrameLocks noGrp="1"/>
          </p:cNvGraphicFramePr>
          <p:nvPr>
            <p:ph idx="1"/>
            <p:extLst>
              <p:ext uri="{D42A27DB-BD31-4B8C-83A1-F6EECF244321}">
                <p14:modId xmlns:p14="http://schemas.microsoft.com/office/powerpoint/2010/main" val="2635026248"/>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EDE37467-FE3F-64C6-6BC9-5A92AB692FCF}"/>
              </a:ext>
            </a:extLst>
          </p:cNvPr>
          <p:cNvSpPr txBox="1"/>
          <p:nvPr/>
        </p:nvSpPr>
        <p:spPr>
          <a:xfrm>
            <a:off x="2352675" y="676656"/>
            <a:ext cx="4829175" cy="369332"/>
          </a:xfrm>
          <a:prstGeom prst="rect">
            <a:avLst/>
          </a:prstGeom>
          <a:noFill/>
        </p:spPr>
        <p:txBody>
          <a:bodyPr wrap="square" rtlCol="0">
            <a:spAutoFit/>
          </a:bodyPr>
          <a:lstStyle/>
          <a:p>
            <a:r>
              <a:rPr lang="en-GB" b="1" dirty="0"/>
              <a:t>Methodology</a:t>
            </a:r>
          </a:p>
        </p:txBody>
      </p:sp>
    </p:spTree>
    <p:extLst>
      <p:ext uri="{BB962C8B-B14F-4D97-AF65-F5344CB8AC3E}">
        <p14:creationId xmlns:p14="http://schemas.microsoft.com/office/powerpoint/2010/main" val="1142744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B9013F-306D-CB93-AE81-0EBE70975E8D}"/>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indent="-228600" algn="ctr">
              <a:lnSpc>
                <a:spcPct val="90000"/>
              </a:lnSpc>
              <a:spcBef>
                <a:spcPct val="0"/>
              </a:spcBef>
              <a:spcAft>
                <a:spcPts val="600"/>
              </a:spcAft>
            </a:pPr>
            <a:r>
              <a:rPr lang="en-US" sz="2600" kern="1200">
                <a:solidFill>
                  <a:srgbClr val="FFFFFF"/>
                </a:solidFill>
                <a:latin typeface="+mj-lt"/>
                <a:ea typeface="+mj-ea"/>
                <a:cs typeface="+mj-cs"/>
              </a:rPr>
              <a:t>Challenges</a:t>
            </a:r>
          </a:p>
        </p:txBody>
      </p:sp>
      <p:pic>
        <p:nvPicPr>
          <p:cNvPr id="3" name="Picture 2" descr="Icon&#10;&#10;Description automatically generated with medium confidence">
            <a:extLst>
              <a:ext uri="{FF2B5EF4-FFF2-40B4-BE49-F238E27FC236}">
                <a16:creationId xmlns:a16="http://schemas.microsoft.com/office/drawing/2014/main" id="{37F84A8D-0964-90AD-E81F-E6BED2E34F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8060" y="961812"/>
            <a:ext cx="7029279" cy="4930987"/>
          </a:xfrm>
          <a:prstGeom prst="rect">
            <a:avLst/>
          </a:prstGeom>
        </p:spPr>
      </p:pic>
    </p:spTree>
    <p:extLst>
      <p:ext uri="{BB962C8B-B14F-4D97-AF65-F5344CB8AC3E}">
        <p14:creationId xmlns:p14="http://schemas.microsoft.com/office/powerpoint/2010/main" val="2960580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1FABBDD-BEEB-47CC-9DC2-83E0BCD19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9" name="Group 8">
            <a:extLst>
              <a:ext uri="{FF2B5EF4-FFF2-40B4-BE49-F238E27FC236}">
                <a16:creationId xmlns:a16="http://schemas.microsoft.com/office/drawing/2014/main" id="{72E14A10-F6FE-46B8-9F62-D170790442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7625" y="0"/>
            <a:ext cx="11097905" cy="6858000"/>
            <a:chOff x="547625" y="0"/>
            <a:chExt cx="11097905" cy="6858000"/>
          </a:xfrm>
        </p:grpSpPr>
        <p:sp>
          <p:nvSpPr>
            <p:cNvPr id="10" name="Freeform: Shape 9">
              <a:extLst>
                <a:ext uri="{FF2B5EF4-FFF2-40B4-BE49-F238E27FC236}">
                  <a16:creationId xmlns:a16="http://schemas.microsoft.com/office/drawing/2014/main" id="{CF9D6573-DAA5-4FC7-9CC6-80FFE63718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907575" y="0"/>
              <a:ext cx="10345003" cy="6858000"/>
            </a:xfrm>
            <a:custGeom>
              <a:avLst/>
              <a:gdLst>
                <a:gd name="connsiteX0" fmla="*/ 7551973 w 9174595"/>
                <a:gd name="connsiteY0" fmla="*/ 0 h 6858000"/>
                <a:gd name="connsiteX1" fmla="*/ 5634635 w 9174595"/>
                <a:gd name="connsiteY1" fmla="*/ 0 h 6858000"/>
                <a:gd name="connsiteX2" fmla="*/ 5550590 w 9174595"/>
                <a:gd name="connsiteY2" fmla="*/ 0 h 6858000"/>
                <a:gd name="connsiteX3" fmla="*/ 5480986 w 9174595"/>
                <a:gd name="connsiteY3" fmla="*/ 0 h 6858000"/>
                <a:gd name="connsiteX4" fmla="*/ 4886240 w 9174595"/>
                <a:gd name="connsiteY4" fmla="*/ 0 h 6858000"/>
                <a:gd name="connsiteX5" fmla="*/ 4816638 w 9174595"/>
                <a:gd name="connsiteY5" fmla="*/ 0 h 6858000"/>
                <a:gd name="connsiteX6" fmla="*/ 4357958 w 9174595"/>
                <a:gd name="connsiteY6" fmla="*/ 0 h 6858000"/>
                <a:gd name="connsiteX7" fmla="*/ 4288354 w 9174595"/>
                <a:gd name="connsiteY7" fmla="*/ 0 h 6858000"/>
                <a:gd name="connsiteX8" fmla="*/ 3693608 w 9174595"/>
                <a:gd name="connsiteY8" fmla="*/ 0 h 6858000"/>
                <a:gd name="connsiteX9" fmla="*/ 3624006 w 9174595"/>
                <a:gd name="connsiteY9" fmla="*/ 0 h 6858000"/>
                <a:gd name="connsiteX10" fmla="*/ 3276448 w 9174595"/>
                <a:gd name="connsiteY10" fmla="*/ 0 h 6858000"/>
                <a:gd name="connsiteX11" fmla="*/ 1622622 w 9174595"/>
                <a:gd name="connsiteY11" fmla="*/ 0 h 6858000"/>
                <a:gd name="connsiteX12" fmla="*/ 1600504 w 9174595"/>
                <a:gd name="connsiteY12" fmla="*/ 14997 h 6858000"/>
                <a:gd name="connsiteX13" fmla="*/ 0 w 9174595"/>
                <a:gd name="connsiteY13" fmla="*/ 3621656 h 6858000"/>
                <a:gd name="connsiteX14" fmla="*/ 1873886 w 9174595"/>
                <a:gd name="connsiteY14" fmla="*/ 6374814 h 6858000"/>
                <a:gd name="connsiteX15" fmla="*/ 2390406 w 9174595"/>
                <a:gd name="connsiteY15" fmla="*/ 6780599 h 6858000"/>
                <a:gd name="connsiteX16" fmla="*/ 2502136 w 9174595"/>
                <a:gd name="connsiteY16" fmla="*/ 6858000 h 6858000"/>
                <a:gd name="connsiteX17" fmla="*/ 3276448 w 9174595"/>
                <a:gd name="connsiteY17" fmla="*/ 6858000 h 6858000"/>
                <a:gd name="connsiteX18" fmla="*/ 3624006 w 9174595"/>
                <a:gd name="connsiteY18" fmla="*/ 6858000 h 6858000"/>
                <a:gd name="connsiteX19" fmla="*/ 3693608 w 9174595"/>
                <a:gd name="connsiteY19" fmla="*/ 6858000 h 6858000"/>
                <a:gd name="connsiteX20" fmla="*/ 4288354 w 9174595"/>
                <a:gd name="connsiteY20" fmla="*/ 6858000 h 6858000"/>
                <a:gd name="connsiteX21" fmla="*/ 4357958 w 9174595"/>
                <a:gd name="connsiteY21" fmla="*/ 6858000 h 6858000"/>
                <a:gd name="connsiteX22" fmla="*/ 4816638 w 9174595"/>
                <a:gd name="connsiteY22" fmla="*/ 6858000 h 6858000"/>
                <a:gd name="connsiteX23" fmla="*/ 4886240 w 9174595"/>
                <a:gd name="connsiteY23" fmla="*/ 6858000 h 6858000"/>
                <a:gd name="connsiteX24" fmla="*/ 5480986 w 9174595"/>
                <a:gd name="connsiteY24" fmla="*/ 6858000 h 6858000"/>
                <a:gd name="connsiteX25" fmla="*/ 5550590 w 9174595"/>
                <a:gd name="connsiteY25" fmla="*/ 6858000 h 6858000"/>
                <a:gd name="connsiteX26" fmla="*/ 5634635 w 9174595"/>
                <a:gd name="connsiteY26" fmla="*/ 6858000 h 6858000"/>
                <a:gd name="connsiteX27" fmla="*/ 6672460 w 9174595"/>
                <a:gd name="connsiteY27" fmla="*/ 6858000 h 6858000"/>
                <a:gd name="connsiteX28" fmla="*/ 6784188 w 9174595"/>
                <a:gd name="connsiteY28" fmla="*/ 6780599 h 6858000"/>
                <a:gd name="connsiteX29" fmla="*/ 7300708 w 9174595"/>
                <a:gd name="connsiteY29" fmla="*/ 6374814 h 6858000"/>
                <a:gd name="connsiteX30" fmla="*/ 9174595 w 9174595"/>
                <a:gd name="connsiteY30" fmla="*/ 3621656 h 6858000"/>
                <a:gd name="connsiteX31" fmla="*/ 7574092 w 9174595"/>
                <a:gd name="connsiteY3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99300304-8097-4497-B7D7-CF98A9A74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0867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2" name="Freeform: Shape 11">
              <a:extLst>
                <a:ext uri="{FF2B5EF4-FFF2-40B4-BE49-F238E27FC236}">
                  <a16:creationId xmlns:a16="http://schemas.microsoft.com/office/drawing/2014/main" id="{916BEB36-8C72-450B-A22A-48D547666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7523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9D8BC9E3-E539-449C-B557-4074751AEF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47625" y="0"/>
              <a:ext cx="2209181" cy="6858000"/>
            </a:xfrm>
            <a:custGeom>
              <a:avLst/>
              <a:gdLst>
                <a:gd name="connsiteX0" fmla="*/ 955085 w 2209181"/>
                <a:gd name="connsiteY0" fmla="*/ 0 h 6858000"/>
                <a:gd name="connsiteX1" fmla="*/ 937727 w 2209181"/>
                <a:gd name="connsiteY1" fmla="*/ 0 h 6858000"/>
                <a:gd name="connsiteX2" fmla="*/ 963738 w 2209181"/>
                <a:gd name="connsiteY2" fmla="*/ 24346 h 6858000"/>
                <a:gd name="connsiteX3" fmla="*/ 2184004 w 2209181"/>
                <a:gd name="connsiteY3" fmla="*/ 3809420 h 6858000"/>
                <a:gd name="connsiteX4" fmla="*/ 218679 w 2209181"/>
                <a:gd name="connsiteY4" fmla="*/ 6681644 h 6858000"/>
                <a:gd name="connsiteX5" fmla="*/ 0 w 2209181"/>
                <a:gd name="connsiteY5" fmla="*/ 6858000 h 6858000"/>
                <a:gd name="connsiteX6" fmla="*/ 19349 w 2209181"/>
                <a:gd name="connsiteY6" fmla="*/ 6858000 h 6858000"/>
                <a:gd name="connsiteX7" fmla="*/ 236958 w 2209181"/>
                <a:gd name="connsiteY7" fmla="*/ 6682507 h 6858000"/>
                <a:gd name="connsiteX8" fmla="*/ 2202283 w 2209181"/>
                <a:gd name="connsiteY8" fmla="*/ 3810283 h 6858000"/>
                <a:gd name="connsiteX9" fmla="*/ 982018 w 2209181"/>
                <a:gd name="connsiteY9" fmla="*/ 252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55085" y="0"/>
                  </a:moveTo>
                  <a:lnTo>
                    <a:pt x="937727" y="0"/>
                  </a:lnTo>
                  <a:lnTo>
                    <a:pt x="963738" y="24346"/>
                  </a:lnTo>
                  <a:cubicBezTo>
                    <a:pt x="1818009" y="885455"/>
                    <a:pt x="2251801" y="2269402"/>
                    <a:pt x="2184004" y="3809420"/>
                  </a:cubicBezTo>
                  <a:cubicBezTo>
                    <a:pt x="2120250" y="5257592"/>
                    <a:pt x="1181008" y="5895709"/>
                    <a:pt x="218679" y="6681644"/>
                  </a:cubicBezTo>
                  <a:lnTo>
                    <a:pt x="0" y="6858000"/>
                  </a:lnTo>
                  <a:lnTo>
                    <a:pt x="19349" y="6858000"/>
                  </a:lnTo>
                  <a:lnTo>
                    <a:pt x="236958" y="6682507"/>
                  </a:lnTo>
                  <a:cubicBezTo>
                    <a:pt x="1199288" y="5896573"/>
                    <a:pt x="2138530" y="5258455"/>
                    <a:pt x="2202283" y="3810283"/>
                  </a:cubicBezTo>
                  <a:cubicBezTo>
                    <a:pt x="2270080" y="2270266"/>
                    <a:pt x="1836289" y="886318"/>
                    <a:pt x="982018" y="25210"/>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074FC277-4245-45E3-A41E-BE1CFF33C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36349" y="0"/>
              <a:ext cx="2209181" cy="6858000"/>
            </a:xfrm>
            <a:custGeom>
              <a:avLst/>
              <a:gdLst>
                <a:gd name="connsiteX0" fmla="*/ 937727 w 2209181"/>
                <a:gd name="connsiteY0" fmla="*/ 0 h 6858000"/>
                <a:gd name="connsiteX1" fmla="*/ 955085 w 2209181"/>
                <a:gd name="connsiteY1" fmla="*/ 0 h 6858000"/>
                <a:gd name="connsiteX2" fmla="*/ 982018 w 2209181"/>
                <a:gd name="connsiteY2" fmla="*/ 25210 h 6858000"/>
                <a:gd name="connsiteX3" fmla="*/ 2202283 w 2209181"/>
                <a:gd name="connsiteY3" fmla="*/ 3810283 h 6858000"/>
                <a:gd name="connsiteX4" fmla="*/ 236958 w 2209181"/>
                <a:gd name="connsiteY4" fmla="*/ 6682507 h 6858000"/>
                <a:gd name="connsiteX5" fmla="*/ 19349 w 2209181"/>
                <a:gd name="connsiteY5" fmla="*/ 6858000 h 6858000"/>
                <a:gd name="connsiteX6" fmla="*/ 0 w 2209181"/>
                <a:gd name="connsiteY6" fmla="*/ 6858000 h 6858000"/>
                <a:gd name="connsiteX7" fmla="*/ 218679 w 2209181"/>
                <a:gd name="connsiteY7" fmla="*/ 6681644 h 6858000"/>
                <a:gd name="connsiteX8" fmla="*/ 2184004 w 2209181"/>
                <a:gd name="connsiteY8" fmla="*/ 3809420 h 6858000"/>
                <a:gd name="connsiteX9" fmla="*/ 963738 w 2209181"/>
                <a:gd name="connsiteY9" fmla="*/ 243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181" h="6858000">
                  <a:moveTo>
                    <a:pt x="937727" y="0"/>
                  </a:moveTo>
                  <a:lnTo>
                    <a:pt x="955085" y="0"/>
                  </a:lnTo>
                  <a:lnTo>
                    <a:pt x="982018" y="25210"/>
                  </a:lnTo>
                  <a:cubicBezTo>
                    <a:pt x="1836289" y="886318"/>
                    <a:pt x="2270080" y="2270266"/>
                    <a:pt x="2202283" y="3810283"/>
                  </a:cubicBezTo>
                  <a:cubicBezTo>
                    <a:pt x="2138530" y="5258455"/>
                    <a:pt x="1199288" y="5896573"/>
                    <a:pt x="236958" y="6682507"/>
                  </a:cubicBezTo>
                  <a:lnTo>
                    <a:pt x="19349" y="6858000"/>
                  </a:lnTo>
                  <a:lnTo>
                    <a:pt x="0" y="6858000"/>
                  </a:lnTo>
                  <a:lnTo>
                    <a:pt x="218679" y="6681644"/>
                  </a:lnTo>
                  <a:cubicBezTo>
                    <a:pt x="1181008" y="5895709"/>
                    <a:pt x="2120250" y="5257592"/>
                    <a:pt x="2184004" y="3809420"/>
                  </a:cubicBezTo>
                  <a:cubicBezTo>
                    <a:pt x="2251801" y="2269402"/>
                    <a:pt x="1818009" y="885455"/>
                    <a:pt x="963738" y="24346"/>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extBox 1">
            <a:extLst>
              <a:ext uri="{FF2B5EF4-FFF2-40B4-BE49-F238E27FC236}">
                <a16:creationId xmlns:a16="http://schemas.microsoft.com/office/drawing/2014/main" id="{197335C7-921A-3554-FFAC-245CD56CB52C}"/>
              </a:ext>
            </a:extLst>
          </p:cNvPr>
          <p:cNvSpPr txBox="1"/>
          <p:nvPr/>
        </p:nvSpPr>
        <p:spPr>
          <a:xfrm>
            <a:off x="2326943" y="2524837"/>
            <a:ext cx="7178026" cy="330347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Initially not knowing what we were looking for and therefore cleaning/arranging the data several times, to achieve cleaned data that was useful for our analysis.</a:t>
            </a:r>
          </a:p>
          <a:p>
            <a:pPr indent="-228600">
              <a:lnSpc>
                <a:spcPct val="90000"/>
              </a:lnSpc>
              <a:spcAft>
                <a:spcPts val="600"/>
              </a:spcAft>
              <a:buFont typeface="Arial" panose="020B0604020202020204" pitchFamily="34" charset="0"/>
              <a:buChar char="•"/>
            </a:pPr>
            <a:r>
              <a:rPr lang="en-US" sz="2000" dirty="0"/>
              <a:t>Machine learning models: selecting the best model for our data, learning new models that could potentially perform better with the data we were handling.</a:t>
            </a:r>
          </a:p>
          <a:p>
            <a:pPr indent="-228600">
              <a:lnSpc>
                <a:spcPct val="90000"/>
              </a:lnSpc>
              <a:spcAft>
                <a:spcPts val="600"/>
              </a:spcAft>
              <a:buFont typeface="Arial" panose="020B0604020202020204" pitchFamily="34" charset="0"/>
              <a:buChar char="•"/>
            </a:pPr>
            <a:r>
              <a:rPr lang="en-US" sz="2000" dirty="0"/>
              <a:t>Achieving accuracy on ML models, making sure the models were not overfitting/not performing adequately.</a:t>
            </a:r>
          </a:p>
        </p:txBody>
      </p:sp>
    </p:spTree>
    <p:extLst>
      <p:ext uri="{BB962C8B-B14F-4D97-AF65-F5344CB8AC3E}">
        <p14:creationId xmlns:p14="http://schemas.microsoft.com/office/powerpoint/2010/main" val="3149644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1146</Words>
  <Application>Microsoft Office PowerPoint</Application>
  <PresentationFormat>Widescreen</PresentationFormat>
  <Paragraphs>103</Paragraphs>
  <Slides>37</Slides>
  <Notes>0</Notes>
  <HiddenSlides>0</HiddenSlides>
  <MMClips>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Meiryo</vt:lpstr>
      <vt:lpstr>Aharoni</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Patricia Colomer</dc:creator>
  <cp:lastModifiedBy>Patricia Colomer</cp:lastModifiedBy>
  <cp:revision>5</cp:revision>
  <dcterms:created xsi:type="dcterms:W3CDTF">2023-02-20T19:56:27Z</dcterms:created>
  <dcterms:modified xsi:type="dcterms:W3CDTF">2023-02-21T19:51:39Z</dcterms:modified>
</cp:coreProperties>
</file>